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71"/>
  </p:notesMasterIdLst>
  <p:handoutMasterIdLst>
    <p:handoutMasterId r:id="rId72"/>
  </p:handoutMasterIdLst>
  <p:sldIdLst>
    <p:sldId id="257" r:id="rId2"/>
    <p:sldId id="261" r:id="rId3"/>
    <p:sldId id="264" r:id="rId4"/>
    <p:sldId id="265" r:id="rId5"/>
    <p:sldId id="266" r:id="rId6"/>
    <p:sldId id="267" r:id="rId7"/>
    <p:sldId id="280" r:id="rId8"/>
    <p:sldId id="281" r:id="rId9"/>
    <p:sldId id="282" r:id="rId10"/>
    <p:sldId id="283" r:id="rId11"/>
    <p:sldId id="285" r:id="rId12"/>
    <p:sldId id="346" r:id="rId13"/>
    <p:sldId id="284" r:id="rId14"/>
    <p:sldId id="288" r:id="rId15"/>
    <p:sldId id="289" r:id="rId16"/>
    <p:sldId id="291" r:id="rId17"/>
    <p:sldId id="292" r:id="rId18"/>
    <p:sldId id="290" r:id="rId19"/>
    <p:sldId id="319" r:id="rId20"/>
    <p:sldId id="320" r:id="rId21"/>
    <p:sldId id="321" r:id="rId22"/>
    <p:sldId id="323" r:id="rId23"/>
    <p:sldId id="322" r:id="rId24"/>
    <p:sldId id="324" r:id="rId25"/>
    <p:sldId id="325" r:id="rId26"/>
    <p:sldId id="297" r:id="rId27"/>
    <p:sldId id="298" r:id="rId28"/>
    <p:sldId id="347" r:id="rId29"/>
    <p:sldId id="299" r:id="rId30"/>
    <p:sldId id="326" r:id="rId31"/>
    <p:sldId id="327" r:id="rId32"/>
    <p:sldId id="328" r:id="rId33"/>
    <p:sldId id="329" r:id="rId34"/>
    <p:sldId id="342" r:id="rId35"/>
    <p:sldId id="330" r:id="rId36"/>
    <p:sldId id="331" r:id="rId37"/>
    <p:sldId id="332" r:id="rId38"/>
    <p:sldId id="333" r:id="rId39"/>
    <p:sldId id="334" r:id="rId40"/>
    <p:sldId id="293" r:id="rId41"/>
    <p:sldId id="295" r:id="rId42"/>
    <p:sldId id="301" r:id="rId43"/>
    <p:sldId id="302" r:id="rId44"/>
    <p:sldId id="336" r:id="rId45"/>
    <p:sldId id="338" r:id="rId46"/>
    <p:sldId id="339" r:id="rId47"/>
    <p:sldId id="340" r:id="rId48"/>
    <p:sldId id="341" r:id="rId49"/>
    <p:sldId id="337" r:id="rId50"/>
    <p:sldId id="296" r:id="rId51"/>
    <p:sldId id="303" r:id="rId52"/>
    <p:sldId id="306" r:id="rId53"/>
    <p:sldId id="309" r:id="rId54"/>
    <p:sldId id="307" r:id="rId55"/>
    <p:sldId id="312" r:id="rId56"/>
    <p:sldId id="308" r:id="rId57"/>
    <p:sldId id="343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13" r:id="rId66"/>
    <p:sldId id="344" r:id="rId67"/>
    <p:sldId id="345" r:id="rId68"/>
    <p:sldId id="286" r:id="rId69"/>
    <p:sldId id="317" r:id="rId70"/>
  </p:sldIdLst>
  <p:sldSz cx="12192000" cy="6858000"/>
  <p:notesSz cx="6858000" cy="9144000"/>
  <p:embeddedFontLst>
    <p:embeddedFont>
      <p:font typeface="Berlin Sans FB Demi" panose="020E0802020502020306" pitchFamily="34" charset="0"/>
      <p:bold r:id="rId73"/>
    </p:embeddedFont>
    <p:embeddedFont>
      <p:font typeface="나눔스퀘어_ac ExtraBold" panose="020B0600000101010101" pitchFamily="50" charset="-127"/>
      <p:bold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08서울남산체 EB" panose="02020603020101020101" pitchFamily="18" charset="-127"/>
      <p:regular r:id="rId77"/>
    </p:embeddedFont>
    <p:embeddedFont>
      <p:font typeface="나눔스퀘어_ac Bold" panose="020B0600000101010101" pitchFamily="50" charset="-127"/>
      <p:bold r:id="rId78"/>
    </p:embeddedFont>
    <p:embeddedFont>
      <p:font typeface="Arial Black" panose="020B0A04020102020204" pitchFamily="34" charset="0"/>
      <p:bold r:id="rId79"/>
    </p:embeddedFont>
    <p:embeddedFont>
      <p:font typeface="Cambria Math" panose="02040503050406030204" pitchFamily="18" charset="0"/>
      <p:regular r:id="rId80"/>
    </p:embeddedFont>
    <p:embeddedFont>
      <p:font typeface="08서울남산체 B" panose="02020603020101020101" pitchFamily="18" charset="-127"/>
      <p:regular r:id="rId81"/>
    </p:embeddedFont>
    <p:embeddedFont>
      <p:font typeface="1훈떡볶이 R" panose="02020603020101020101" pitchFamily="18" charset="-127"/>
      <p:regular r:id="rId82"/>
    </p:embeddedFont>
    <p:embeddedFont>
      <p:font typeface="나눔스퀘어_ac" panose="020B0600000101010101" pitchFamily="50" charset="-127"/>
      <p:regular r:id="rId83"/>
    </p:embeddedFont>
    <p:embeddedFont>
      <p:font typeface="Bahnschrift SemiCondensed" panose="020B0502040204020203" pitchFamily="34" charset="0"/>
      <p:regular r:id="rId84"/>
      <p:bold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5" autoAdjust="0"/>
    <p:restoredTop sz="93928" autoAdjust="0"/>
  </p:normalViewPr>
  <p:slideViewPr>
    <p:cSldViewPr snapToGrid="0">
      <p:cViewPr varScale="1">
        <p:scale>
          <a:sx n="82" d="100"/>
          <a:sy n="82" d="100"/>
        </p:scale>
        <p:origin x="86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238BD-843B-469D-9F6F-D61460410FA4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C65DA-5D5A-48D1-BE30-A64F25E750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353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F3529-CC3C-4E25-8D72-15A05137FCE8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871D4-A48C-4A18-9668-678A33E8E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7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9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7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44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76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3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27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8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84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278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936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7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579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7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871D4-A48C-4A18-9668-678A33E8E40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4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9A8C-B45A-48E5-BBC6-FB6532B0590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39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67CB-9EEE-4962-B866-F9018ABFAE5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7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F5C-A24F-42F4-9785-7FEA78D8CD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3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10315186" y="-6794"/>
            <a:ext cx="1870650" cy="1673340"/>
          </a:xfrm>
          <a:custGeom>
            <a:avLst/>
            <a:gdLst>
              <a:gd name="connsiteX0" fmla="*/ 435428 w 1976846"/>
              <a:gd name="connsiteY0" fmla="*/ 0 h 1680754"/>
              <a:gd name="connsiteX1" fmla="*/ 0 w 1976846"/>
              <a:gd name="connsiteY1" fmla="*/ 0 h 1680754"/>
              <a:gd name="connsiteX2" fmla="*/ 1976846 w 1976846"/>
              <a:gd name="connsiteY2" fmla="*/ 1680754 h 1680754"/>
              <a:gd name="connsiteX3" fmla="*/ 1976846 w 1976846"/>
              <a:gd name="connsiteY3" fmla="*/ 1384663 h 1680754"/>
              <a:gd name="connsiteX4" fmla="*/ 435428 w 1976846"/>
              <a:gd name="connsiteY4" fmla="*/ 0 h 1680754"/>
              <a:gd name="connsiteX0" fmla="*/ 435428 w 1985555"/>
              <a:gd name="connsiteY0" fmla="*/ 0 h 1680754"/>
              <a:gd name="connsiteX1" fmla="*/ 0 w 1985555"/>
              <a:gd name="connsiteY1" fmla="*/ 0 h 1680754"/>
              <a:gd name="connsiteX2" fmla="*/ 1976846 w 1985555"/>
              <a:gd name="connsiteY2" fmla="*/ 1680754 h 1680754"/>
              <a:gd name="connsiteX3" fmla="*/ 1985555 w 1985555"/>
              <a:gd name="connsiteY3" fmla="*/ 1384663 h 1680754"/>
              <a:gd name="connsiteX4" fmla="*/ 435428 w 1985555"/>
              <a:gd name="connsiteY4" fmla="*/ 0 h 1680754"/>
              <a:gd name="connsiteX0" fmla="*/ 435428 w 2002973"/>
              <a:gd name="connsiteY0" fmla="*/ 0 h 1680754"/>
              <a:gd name="connsiteX1" fmla="*/ 0 w 2002973"/>
              <a:gd name="connsiteY1" fmla="*/ 0 h 1680754"/>
              <a:gd name="connsiteX2" fmla="*/ 1976846 w 2002973"/>
              <a:gd name="connsiteY2" fmla="*/ 1680754 h 1680754"/>
              <a:gd name="connsiteX3" fmla="*/ 2002973 w 2002973"/>
              <a:gd name="connsiteY3" fmla="*/ 1410789 h 1680754"/>
              <a:gd name="connsiteX4" fmla="*/ 435428 w 2002973"/>
              <a:gd name="connsiteY4" fmla="*/ 0 h 1680754"/>
              <a:gd name="connsiteX0" fmla="*/ 435428 w 1978260"/>
              <a:gd name="connsiteY0" fmla="*/ 0 h 1680754"/>
              <a:gd name="connsiteX1" fmla="*/ 0 w 1978260"/>
              <a:gd name="connsiteY1" fmla="*/ 0 h 1680754"/>
              <a:gd name="connsiteX2" fmla="*/ 1976846 w 1978260"/>
              <a:gd name="connsiteY2" fmla="*/ 1680754 h 1680754"/>
              <a:gd name="connsiteX3" fmla="*/ 1978260 w 1978260"/>
              <a:gd name="connsiteY3" fmla="*/ 1349006 h 1680754"/>
              <a:gd name="connsiteX4" fmla="*/ 435428 w 1978260"/>
              <a:gd name="connsiteY4" fmla="*/ 0 h 1680754"/>
              <a:gd name="connsiteX0" fmla="*/ 447784 w 1978260"/>
              <a:gd name="connsiteY0" fmla="*/ 12357 h 1680754"/>
              <a:gd name="connsiteX1" fmla="*/ 0 w 1978260"/>
              <a:gd name="connsiteY1" fmla="*/ 0 h 1680754"/>
              <a:gd name="connsiteX2" fmla="*/ 1976846 w 1978260"/>
              <a:gd name="connsiteY2" fmla="*/ 1680754 h 1680754"/>
              <a:gd name="connsiteX3" fmla="*/ 1978260 w 1978260"/>
              <a:gd name="connsiteY3" fmla="*/ 1349006 h 1680754"/>
              <a:gd name="connsiteX4" fmla="*/ 447784 w 1978260"/>
              <a:gd name="connsiteY4" fmla="*/ 12357 h 1680754"/>
              <a:gd name="connsiteX0" fmla="*/ 435427 w 1965903"/>
              <a:gd name="connsiteY0" fmla="*/ 0 h 1668397"/>
              <a:gd name="connsiteX1" fmla="*/ 0 w 1965903"/>
              <a:gd name="connsiteY1" fmla="*/ 4943 h 1668397"/>
              <a:gd name="connsiteX2" fmla="*/ 1964489 w 1965903"/>
              <a:gd name="connsiteY2" fmla="*/ 1668397 h 1668397"/>
              <a:gd name="connsiteX3" fmla="*/ 1965903 w 1965903"/>
              <a:gd name="connsiteY3" fmla="*/ 1336649 h 1668397"/>
              <a:gd name="connsiteX4" fmla="*/ 435427 w 1965903"/>
              <a:gd name="connsiteY4" fmla="*/ 0 h 1668397"/>
              <a:gd name="connsiteX0" fmla="*/ 450255 w 1965903"/>
              <a:gd name="connsiteY0" fmla="*/ 0 h 1663454"/>
              <a:gd name="connsiteX1" fmla="*/ 0 w 1965903"/>
              <a:gd name="connsiteY1" fmla="*/ 0 h 1663454"/>
              <a:gd name="connsiteX2" fmla="*/ 1964489 w 1965903"/>
              <a:gd name="connsiteY2" fmla="*/ 1663454 h 1663454"/>
              <a:gd name="connsiteX3" fmla="*/ 1965903 w 1965903"/>
              <a:gd name="connsiteY3" fmla="*/ 1331706 h 1663454"/>
              <a:gd name="connsiteX4" fmla="*/ 450255 w 1965903"/>
              <a:gd name="connsiteY4" fmla="*/ 0 h 1663454"/>
              <a:gd name="connsiteX0" fmla="*/ 353872 w 1869520"/>
              <a:gd name="connsiteY0" fmla="*/ 4943 h 1668397"/>
              <a:gd name="connsiteX1" fmla="*/ 0 w 1869520"/>
              <a:gd name="connsiteY1" fmla="*/ 0 h 1668397"/>
              <a:gd name="connsiteX2" fmla="*/ 1868106 w 1869520"/>
              <a:gd name="connsiteY2" fmla="*/ 1668397 h 1668397"/>
              <a:gd name="connsiteX3" fmla="*/ 1869520 w 1869520"/>
              <a:gd name="connsiteY3" fmla="*/ 1336649 h 1668397"/>
              <a:gd name="connsiteX4" fmla="*/ 353872 w 1869520"/>
              <a:gd name="connsiteY4" fmla="*/ 4943 h 1668397"/>
              <a:gd name="connsiteX0" fmla="*/ 353872 w 1870650"/>
              <a:gd name="connsiteY0" fmla="*/ 4943 h 1673340"/>
              <a:gd name="connsiteX1" fmla="*/ 0 w 1870650"/>
              <a:gd name="connsiteY1" fmla="*/ 0 h 1673340"/>
              <a:gd name="connsiteX2" fmla="*/ 1870578 w 1870650"/>
              <a:gd name="connsiteY2" fmla="*/ 1673340 h 1673340"/>
              <a:gd name="connsiteX3" fmla="*/ 1869520 w 1870650"/>
              <a:gd name="connsiteY3" fmla="*/ 1336649 h 1673340"/>
              <a:gd name="connsiteX4" fmla="*/ 353872 w 1870650"/>
              <a:gd name="connsiteY4" fmla="*/ 4943 h 167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650" h="1673340">
                <a:moveTo>
                  <a:pt x="353872" y="4943"/>
                </a:moveTo>
                <a:lnTo>
                  <a:pt x="0" y="0"/>
                </a:lnTo>
                <a:lnTo>
                  <a:pt x="1870578" y="1673340"/>
                </a:lnTo>
                <a:cubicBezTo>
                  <a:pt x="1871049" y="1562757"/>
                  <a:pt x="1869049" y="1447232"/>
                  <a:pt x="1869520" y="1336649"/>
                </a:cubicBezTo>
                <a:lnTo>
                  <a:pt x="353872" y="494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 userDrawn="1"/>
        </p:nvSpPr>
        <p:spPr>
          <a:xfrm rot="10800000">
            <a:off x="10670176" y="-1"/>
            <a:ext cx="1515659" cy="1332117"/>
          </a:xfrm>
          <a:prstGeom prst="rt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943586" y="159622"/>
            <a:ext cx="27432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640" y="90408"/>
            <a:ext cx="420554" cy="54943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 rot="2489487">
            <a:off x="10232027" y="620166"/>
            <a:ext cx="224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고양시 피프틴 입지분석</a:t>
            </a:r>
            <a:r>
              <a:rPr lang="en-US" altLang="ko-KR" sz="1200" baseline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_</a:t>
            </a:r>
            <a:r>
              <a:rPr lang="en-US" altLang="ko-KR" sz="120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YEONs</a:t>
            </a:r>
            <a:endParaRPr lang="ko-KR" altLang="en-US" sz="120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9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DC1E-AD86-4069-9448-D0B4EB7203D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17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6C14-9A20-4F00-84F8-0F7DFCA04AD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92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B12D-BBE5-40D4-8F6E-3919EFFD3F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3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93A2-8DB1-4432-9D22-999773583FC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3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F845-E211-42CC-A600-0DB51FC051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8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CE08-753A-4E02-B64E-D96B877BF5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D4EC-3DBB-4EA7-BC04-E823DE0220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A0C46-4FDA-42E1-86E1-441D0BBFE4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1훈떡볶이 R" panose="02020603020101020101" pitchFamily="18" charset="-127"/>
          <a:ea typeface="1훈떡볶이 R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realty.chosun.com/site/data/html_dir/2019/05/10/2019051000813.html" TargetMode="External"/><Relationship Id="rId3" Type="http://schemas.openxmlformats.org/officeDocument/2006/relationships/hyperlink" Target="https://medium.com/better-programming/playing-with-ubers-hexagonal-hierarchical-spatial-index-h3-ed8d5cd7739d" TargetMode="External"/><Relationship Id="rId7" Type="http://schemas.openxmlformats.org/officeDocument/2006/relationships/hyperlink" Target="http://www.cnews.co.kr/?move_pc_screen=1" TargetMode="External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nkookilbo.com/News/Read/201905071027016045" TargetMode="External"/><Relationship Id="rId5" Type="http://schemas.openxmlformats.org/officeDocument/2006/relationships/hyperlink" Target="https://www.fifteenlife.com/main/index.jsp" TargetMode="External"/><Relationship Id="rId10" Type="http://schemas.openxmlformats.org/officeDocument/2006/relationships/hyperlink" Target="https://www.yna.co.kr/view/AKR20190829126700060" TargetMode="External"/><Relationship Id="rId4" Type="http://schemas.openxmlformats.org/officeDocument/2006/relationships/hyperlink" Target="http://www.goyang.go.kr/www/user/bbs/BD_selectBbsList.do?q_bbsCode=1054" TargetMode="External"/><Relationship Id="rId9" Type="http://schemas.openxmlformats.org/officeDocument/2006/relationships/hyperlink" Target="http://www.conslove.co.kr/news/articleView.html?idxno=63542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고양시 공공자전거서비스 - 피프틴(FIFTEEN) -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직사각형 93"/>
          <p:cNvSpPr/>
          <p:nvPr/>
        </p:nvSpPr>
        <p:spPr>
          <a:xfrm>
            <a:off x="2759655" y="1854239"/>
            <a:ext cx="6676503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고양시 공공자전거 스테이션 </a:t>
            </a:r>
            <a:endParaRPr lang="en-US" altLang="ko-KR" sz="4000" b="1" kern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1훈떡볶이 R" panose="02020603020101020101" pitchFamily="18" charset="-127"/>
                <a:ea typeface="1훈떡볶이 R" panose="02020603020101020101" pitchFamily="18" charset="-127"/>
              </a:rPr>
              <a:t>최적 위치선정 프로젝트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367683" y="4171308"/>
            <a:ext cx="1226547" cy="51340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YEONs</a:t>
            </a: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932957" y="49857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ker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서강대 경영학과 </a:t>
            </a:r>
            <a:r>
              <a:rPr lang="ko-KR" altLang="en-US" kern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박의연</a:t>
            </a:r>
            <a:r>
              <a:rPr lang="ko-KR" altLang="en-US" ker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@puy0821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ker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중앙대 응용통계학과 </a:t>
            </a:r>
            <a:r>
              <a:rPr lang="ko-KR" altLang="en-US" kern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최수연</a:t>
            </a:r>
            <a:r>
              <a:rPr lang="ko-KR" altLang="en-US" ker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@suy379</a:t>
            </a:r>
            <a:endParaRPr lang="ko-KR" altLang="en-US" kern="0">
              <a:solidFill>
                <a:srgbClr val="FFC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일러스트 : 고양시청 &gt; 늘푸른고양 &gt; 고양이미지 &gt; 고양이캐릭터 &gt; 일러스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1060">
            <a:off x="8823521" y="1352419"/>
            <a:ext cx="1205104" cy="157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7271">
            <a:off x="1714712" y="1483762"/>
            <a:ext cx="2862765" cy="7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770" y="1121656"/>
            <a:ext cx="59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1.1.8 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</a:t>
            </a:r>
            <a:r>
              <a:rPr lang="ko-KR" altLang="en-US" b="1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스테이션별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1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0679" y="2091886"/>
            <a:ext cx="35461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전처리된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운영 이력 데이터를 바탕으로 스테이션별 일평균 총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대여량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반납량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계산하였고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branca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라이브러리의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Linear Colormap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활용하여 각 스테이션별 일 평균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색깔로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나타내었습니다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색이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진한 초록색으로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갈수록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낮고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빨간색으로 갈수록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스테이션의 수는 구별로 큰 차이가 없지만</a:t>
            </a:r>
            <a:r>
              <a:rPr lang="en-US" altLang="ko-KR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구별로 </a:t>
            </a:r>
            <a:r>
              <a:rPr lang="ko-KR" altLang="en-US" sz="1600" dirty="0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이용량은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많이 </a:t>
            </a:r>
            <a:r>
              <a:rPr lang="ko-KR" altLang="en-US" sz="1600" dirty="0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차이납니다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이용이 가장 활발한 곳은 일산 동구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적은 곳은 덕양구입니다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5" b="1934"/>
          <a:stretch/>
        </p:blipFill>
        <p:spPr>
          <a:xfrm>
            <a:off x="557939" y="1800954"/>
            <a:ext cx="7415939" cy="4762578"/>
          </a:xfrm>
          <a:prstGeom prst="rect">
            <a:avLst/>
          </a:prstGeom>
        </p:spPr>
      </p:pic>
      <p:sp>
        <p:nvSpPr>
          <p:cNvPr id="9" name="원호 8"/>
          <p:cNvSpPr/>
          <p:nvPr/>
        </p:nvSpPr>
        <p:spPr>
          <a:xfrm rot="16838963">
            <a:off x="4064219" y="912544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18195" y="852315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’01.</a:t>
            </a:r>
            <a:r>
              <a:rPr lang="ko-KR" altLang="en-US" sz="1600" smtClean="0">
                <a:solidFill>
                  <a:schemeClr val="accent2"/>
                </a:solidFill>
              </a:rPr>
              <a:t>스테이션별 일평균 이용량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1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57" y="1553374"/>
            <a:ext cx="6868828" cy="39095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3770" y="1152849"/>
            <a:ext cx="59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1.1.9 </a:t>
            </a:r>
            <a:r>
              <a:rPr lang="ko-KR" altLang="en-US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경로분석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 </a:t>
            </a:r>
            <a:r>
              <a:rPr lang="en-US" altLang="ko-KR" b="1" smtClean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</a:t>
            </a:r>
            <a:r>
              <a:rPr lang="ko-KR" altLang="en-US" b="1" smtClean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네트워크 지도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834" y="5495603"/>
            <a:ext cx="10942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Networkx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라이브러리를 활용하여 운영이력 자료를 경로별로 집계한 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경로를 대상으로 시각화를 진행하였습니다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검은색 선은 구별 및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행정경계를 의미하며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붉은색 점은 스테이션 위치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파란색 선은 경로를 가리킵니다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 결과를 보면 일산 동구와 일산 서구 중심으로 인근 지역 간 경로가 가장 많이 활성화되어 있음을 확인할 수 있고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외에는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화정역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인근과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원흥역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인근에서도 빈번히 이용된 경로가 있는 것을 볼 수 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원호 9"/>
          <p:cNvSpPr/>
          <p:nvPr/>
        </p:nvSpPr>
        <p:spPr>
          <a:xfrm rot="16838963">
            <a:off x="5631761" y="1007472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85737" y="947243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’02.</a:t>
            </a:r>
            <a:r>
              <a:rPr lang="ko-KR" altLang="en-US" sz="1600" smtClean="0">
                <a:solidFill>
                  <a:schemeClr val="accent2"/>
                </a:solidFill>
              </a:rPr>
              <a:t>상위 </a:t>
            </a:r>
            <a:r>
              <a:rPr lang="en-US" altLang="ko-KR" sz="1600">
                <a:solidFill>
                  <a:schemeClr val="accent2"/>
                </a:solidFill>
              </a:rPr>
              <a:t>500</a:t>
            </a:r>
            <a:r>
              <a:rPr lang="ko-KR" altLang="en-US" sz="1600">
                <a:solidFill>
                  <a:schemeClr val="accent2"/>
                </a:solidFill>
              </a:rPr>
              <a:t>개 경로</a:t>
            </a:r>
            <a:r>
              <a:rPr lang="en-US" altLang="ko-KR" sz="1600">
                <a:solidFill>
                  <a:schemeClr val="accent2"/>
                </a:solidFill>
              </a:rPr>
              <a:t>.</a:t>
            </a:r>
            <a:r>
              <a:rPr lang="en-US" altLang="ko-KR" sz="1600" smtClean="0">
                <a:solidFill>
                  <a:schemeClr val="accent2"/>
                </a:solidFill>
              </a:rPr>
              <a:t>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770" y="1152849"/>
            <a:ext cx="59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1.1.10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경로분석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b="1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구별 이용 현황 </a:t>
            </a:r>
            <a:r>
              <a:rPr lang="en-US" altLang="ko-KR" b="1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OD-MATRIX</a:t>
            </a:r>
            <a:endParaRPr lang="ko-KR" altLang="en-US" b="1" dirty="0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85917" y="2194730"/>
            <a:ext cx="636205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Station_ID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각각의 기존 스테이션 어느 구에 속하는지 확인하였습니다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1**,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일산 동구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2**,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일산 서구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3**)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 데이터의 대여 스테이션과 반납 스테이션에 구 데이터를 매핑한 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 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 구 자료를 활용하여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 Matrix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생성하였습니다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구별 이동 정보를 확인한 결과  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 내에서만 경로가 활성화되어 있고</a:t>
            </a:r>
            <a:r>
              <a:rPr lang="en-US" altLang="ko-KR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</a:t>
            </a:r>
            <a:r>
              <a:rPr lang="en-US" altLang="ko-KR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區</a:t>
            </a:r>
            <a:r>
              <a:rPr lang="en-US" altLang="ko-KR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 이동은 전체의 약 </a:t>
            </a:r>
            <a:r>
              <a:rPr lang="en-US" altLang="ko-KR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17%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밖에 차지하지 않아 장거리 이용보단 단거리 이용이 주로 이루어진 것을 유추할 수 있습니다</a:t>
            </a:r>
            <a:r>
              <a:rPr lang="en-US" altLang="ko-KR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많은 경로는 일산 동구 내에서의 이동이었고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운영이력 데이터를 반영해 추가 입지를 선정한다면 일산동구의 수요가 너무 많이 반영된다는 문제점이 있을 것입니다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ED70D0-9515-45AB-BAA8-2E2EDE27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10" y="1653346"/>
            <a:ext cx="4839107" cy="48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770" y="1121656"/>
            <a:ext cx="59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1.1.11 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 </a:t>
            </a:r>
            <a:r>
              <a:rPr lang="en-US" altLang="ko-KR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주요 경로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3" y="1696262"/>
            <a:ext cx="6765781" cy="46946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7712" y="619044"/>
            <a:ext cx="7935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Networkx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라이브러리를 활용하여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년간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데이터에서 자주 이용된 경로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개를 뽑은 결과입니다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역시 </a:t>
            </a: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대다수가 일산동구에서 일어난 이용 경로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대부분 </a:t>
            </a: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전철역과 공원 근처에서 많은 이용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일어났음을 알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67126" y="2112792"/>
            <a:ext cx="4322763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정리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지금까지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‘01.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’02.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자전거스테이션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이용해 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 현황 분석을 통해 알아본 결과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다음과 같습니다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고양시의 공공자전거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피프틴은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 이용이 요일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 등에 큰 영향을 받았습니다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반납시간인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이내의 이용이 가장 많았으며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주중에는 전철역 근처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출퇴근용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주말에는 공원 근처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여가용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이용하는 것으로 나타났습니다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활발한 이용이 나타난 곳은 일산동구이며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 내에서 이용하는 것이 대부분이었습니다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앞으로의 분석 계획은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최적의 스테이션 입지를 선정하는 것은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</a:t>
            </a:r>
            <a:r>
              <a:rPr lang="ko-KR" altLang="en-US" sz="160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피프틴을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이용하는 사람들이 많이 이용할 곳을 선택하는 것이라고 생각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우선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이용에 영향을 미치는 것이 무엇인지를 파악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해보기로 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4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9048" y="1726165"/>
            <a:ext cx="10095723" cy="1280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선행 연구 검토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4896" y="1793711"/>
            <a:ext cx="527213" cy="5016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4897" y="2460158"/>
            <a:ext cx="523036" cy="4976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7424" y="1925999"/>
            <a:ext cx="7968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공공자전거 이용에 영향을 미치는 물리적 환경요인 분석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사경은 외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22169" y="2537708"/>
            <a:ext cx="8362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 및 회원 특성이 공공자전거 통행에 미치는 영향분석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따릉이를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대상으로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장재민 외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252" y="1214498"/>
            <a:ext cx="1111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 팀은 공공자전거에 대해 연구한 논문을 바탕으로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공공자전거의 이용에 영향을 미치는 요인에 어떤 것이 있는지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알아보았습니다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969978" y="3090865"/>
            <a:ext cx="0" cy="31724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4174" y="3282480"/>
            <a:ext cx="1152436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반영할 부분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논문은 모두 공공자전거 대여소를 기준으로 공공자전거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이용특성에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영향을 미치는 변수들이 무엇인지를 회귀분석을 통해 알아보았습니다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 팀은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특성을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파악하기 위해선 다양한 모델이 있겠지만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독립변수들이 종속변수인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량에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영향을 미치는 것을 </a:t>
            </a:r>
            <a:r>
              <a:rPr lang="ko-KR" altLang="en-US" sz="14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인과관계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설명하는 것이 좋겠다고 판단하여 선형회귀 모형을 만들어보기로 하였습니다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다시 말해서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 이용에 영향을 미치는 변수를 수집해 회귀분석을 실시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다음과 같은 점을 반영할 것입니다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공공자전거는 대여소가 따로 존재하기 때문에 추가 보행이 발생해 대여소 주변 환경에 영향을 받습니다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그러므로 </a:t>
            </a:r>
            <a:r>
              <a:rPr lang="en-US" altLang="ko-KR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대여소</a:t>
            </a:r>
            <a:r>
              <a:rPr lang="en-US" altLang="ko-KR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중심으로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영향요인을 분석할 것입니다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이용자는 단순 보행자보다 자전거 통행 후 추가적인 보행 활동에 매우 민감하다는 분석이 있어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우리는 대여소를 중심으로 분석하되 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대여소 반경 거리는 짧게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설정할 것입니다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보완할 부분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그러나 논문에선 공공자전거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이용특성에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영향을 미치는 변수를 알아내는 데에만 초점을 맞췄습니다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원하는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최적의 입지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선정하려면 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먼저 영향력이 있다고 밝혀낸 변수들을 이용해 가장 수요량이 많을 곳을 예측하기 위한 모델링을 포함하기로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연구에서는 대여소를 기준으로 버퍼를 설정하거나 대여소가 있는 지역을 중심으로 영향요인을 분석하였는데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우리는 더 나은 예측을 위해 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대여소를 중심으로 고양시 지역을 육각형 모양의 </a:t>
            </a:r>
            <a:r>
              <a:rPr lang="ko-KR" altLang="en-US" sz="14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</a:t>
            </a:r>
            <a:r>
              <a:rPr lang="ko-KR" altLang="en-US" sz="14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나누어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분석하였습니다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논문에서 사용된 회귀분석은 이용에 인과적인 영향이 있는지 밝혀내기 위해 아주 좋은 방법이지만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반드시 영향을 미치는 변수와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간 선형관계가 있어야만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이용량을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설명할 수 있는 것은 아니기 때문에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선택 시 다양한 변수를 포함하고자 하였으며 예측 모델은 </a:t>
            </a:r>
            <a:r>
              <a:rPr lang="ko-KR" altLang="en-US" sz="140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선형회귀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외에도 다양한 모델을 만들어보고자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1.3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고양시 관련 기사 검토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7" y="1663773"/>
            <a:ext cx="6071672" cy="12653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9" y="2968983"/>
            <a:ext cx="6066246" cy="3426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2756" y="1987549"/>
            <a:ext cx="3597309" cy="313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91250" y="3573161"/>
            <a:ext cx="3495150" cy="275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56009" y="1135455"/>
            <a:ext cx="952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고양시의 개발 이슈가 있는지를 알아보기 위해 관련 기사를 검토해보았습니다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2077" y="4853355"/>
            <a:ext cx="5858386" cy="241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10964" y="2135780"/>
            <a:ext cx="4391384" cy="37810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개발 이슈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고양시의 개발 이슈는 크게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가지로 나누어 볼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창릉지구에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 신도시 건립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2)GTX-A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노선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고양선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신설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기타 기반시설 개발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탄현지구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덕양구의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내유동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관산동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우선 작년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(2019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 신도시로 고양시 덕양구에 있는 </a:t>
            </a:r>
            <a:r>
              <a:rPr lang="ko-KR" altLang="en-US" sz="1600" b="1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창릉지구를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지정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했다는 소식이 있었습니다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고양시에서 가장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이용이 많았던 곳이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 신도시였던 일산이었다는 점을 감안하면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앞으로 </a:t>
            </a:r>
            <a:r>
              <a:rPr lang="ko-KR" altLang="en-US" sz="160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창릉지구가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신도시 개발이 되면 이 곳 또한 </a:t>
            </a:r>
            <a:r>
              <a:rPr lang="ko-KR" altLang="en-US" sz="160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이용이 앞으로 더 늘 수 있다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점을 고려할 필요가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1.3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고양시 관련 기사 검토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" y="1200265"/>
            <a:ext cx="5358749" cy="52717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71841" y="1268929"/>
            <a:ext cx="2948798" cy="258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01" y="456098"/>
            <a:ext cx="5538078" cy="357457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0334" y="1897984"/>
            <a:ext cx="3939701" cy="251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18702" y="4413085"/>
            <a:ext cx="5358577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번째로는 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GTX-A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600" b="1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고양선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신설된다는 점입니다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GTX-A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고양시의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대곡역과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킨텍스역을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지나고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고양선은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향동지구역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화정지구역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대곡역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고양시청역을 지나기 때문에 교통이 다소 불편했던 덕양구 지역의 불편이 많이 해소될 것으로 보입니다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이용은 전철역 근처에서 다수 발생하였기 때문에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노선 근처에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스테이션이 입지한다면 더 많은 이용을 기대할 수 있을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6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24" y="1398899"/>
            <a:ext cx="4775158" cy="189093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1.3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고양시 관련 기사 검토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8323" y="1398898"/>
            <a:ext cx="4074765" cy="410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30820" y="3999695"/>
            <a:ext cx="579562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마지막으로는 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공원과 도서관 등 주민들이 이용할 수 있는 기반시설들이 만들어진다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 현황에서 전철역만큼이나 많이 이용했던 곳은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 근처의 스테이션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그러니 이 점을 감안하여 추가 스테이션 입지를 조정하면 많은 이용을 기대할 수 있을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제공된 데이터는 대부분 일산 동구에 위치한 스테이션의 수요가 많았습니다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그렇기 때문에 이 데이터를 이용해 모델링을 하면 일산 동구에 매우 치우친 스테이션을 선택할 위험이 큽니다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현재 고양시는 덕양구의 개발 계획도 있기 때문에 이러한 점을 고려하여 스테이션의 입지를 조정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94" y="3362794"/>
            <a:ext cx="5624584" cy="27364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885" y="149469"/>
            <a:ext cx="5221727" cy="16938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85" y="635562"/>
            <a:ext cx="5358577" cy="329538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545493" y="269022"/>
            <a:ext cx="2234118" cy="349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62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3770" y="251455"/>
            <a:ext cx="1659298" cy="446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절차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 및 사용한 데이터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318" y="1247452"/>
            <a:ext cx="988758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 팀은 앞서 검토한 내용을 바탕으로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크게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다음의 분석 계획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가지를 세웠습니다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</a:t>
            </a:r>
            <a:r>
              <a:rPr lang="ko-KR" altLang="en-US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이용에 영향을 미치는 요인이 무엇인지를 알기 위해 </a:t>
            </a:r>
            <a:r>
              <a:rPr lang="ko-KR" altLang="en-US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다중회귀</a:t>
            </a:r>
            <a:r>
              <a:rPr lang="ko-KR" altLang="en-US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만든 </a:t>
            </a:r>
            <a:r>
              <a:rPr lang="ko-KR" altLang="en-US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다중회귀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모델의 </a:t>
            </a:r>
            <a:r>
              <a:rPr lang="ko-KR" altLang="en-US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유의한 피처를 대상으로 모델링하여</a:t>
            </a:r>
            <a:r>
              <a:rPr lang="en-US" altLang="ko-KR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 수요를 도출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고양시의 도시화지역을 그룹별로 묶어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내에서 예상 수요가 많은 곳 선택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스테이션 입지 선정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1979" y="2914749"/>
            <a:ext cx="82296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다중회귀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 및 예측 모델을 만들기 위해선 고려해야 할 점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가지가 있었습니다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 번째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종속변수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알아내고자 하는 바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b="1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어떻게 정의할 것인가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5044271" y="2479901"/>
            <a:ext cx="381837" cy="4168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347234" y="4732043"/>
            <a:ext cx="655990" cy="4830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22275" y="3596642"/>
            <a:ext cx="9366579" cy="3046988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ko-KR" altLang="en-US" sz="1600" u="sng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운영이력이 존재하는</a:t>
            </a:r>
            <a:r>
              <a:rPr lang="ko-KR" altLang="en-US" sz="16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피프틴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 </a:t>
            </a:r>
            <a:r>
              <a:rPr lang="en-US" altLang="ko-KR" sz="16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155</a:t>
            </a:r>
            <a:r>
              <a:rPr lang="ko-KR" altLang="en-US" sz="16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개소에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 일 평균 총 이용 건수로 정의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하였습니다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600" i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스테이션은 </a:t>
            </a:r>
            <a:r>
              <a:rPr lang="en-US" altLang="ko-KR" sz="1600" i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164</a:t>
            </a:r>
            <a:r>
              <a:rPr lang="ko-KR" altLang="en-US" sz="1600" i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개인데</a:t>
            </a:r>
            <a:r>
              <a:rPr lang="en-US" altLang="ko-KR" sz="1600" i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r>
              <a:rPr lang="ko-KR" altLang="en-US" sz="1600" i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이후에 설치된 </a:t>
            </a:r>
            <a:r>
              <a:rPr lang="en-US" altLang="ko-KR" sz="1600" i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sz="1600" i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스테이션에 대해서는 운영이력 자료가 없기 때문에 </a:t>
            </a:r>
            <a:r>
              <a:rPr lang="en-US" altLang="ko-KR" sz="1600" i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155</a:t>
            </a:r>
            <a:r>
              <a:rPr lang="ko-KR" altLang="en-US" sz="1600" i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개에 대해서만 계산하였습니다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다만 스테이션이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대여량과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반납량에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큰 차이가 없다고 판단하여</a:t>
            </a:r>
            <a:r>
              <a:rPr lang="en-US" altLang="ko-KR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</a:t>
            </a:r>
            <a:r>
              <a:rPr lang="ko-KR" altLang="en-US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주석</a:t>
            </a:r>
            <a:r>
              <a:rPr lang="en-US" altLang="ko-KR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 </a:t>
            </a:r>
            <a:r>
              <a:rPr lang="ko-KR" altLang="en-US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보조 자료 참고</a:t>
            </a:r>
            <a:r>
              <a:rPr lang="en-US" altLang="ko-KR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이용 건수는 각 스테이션의 하루에 일어난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대여량과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반납량의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총합입니다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해결과제는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기존에 있는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스테이션을 분석하는 것이 아닌 새로운 스테이션을 선정하는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위해 저희 팀은 공간적인 접근이 필요하다고 생각하여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지역을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H3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라이브러리를 활용해 그리드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(grid)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그리드별로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스테이션을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포함하거나 혹은 포함하지 않도록 나누었으며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 과정에서 산 또는 하천 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개발제한구역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군부대 시설 등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스테이션이 지리적으로 위치할 수 없는 부분이 존재하여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‘35.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도시화지역경계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활용해 도시화 지역에 대해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그리드화를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(**</a:t>
            </a:r>
            <a:r>
              <a:rPr lang="ko-KR" altLang="en-US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주석</a:t>
            </a:r>
            <a:r>
              <a:rPr lang="en-US" altLang="ko-KR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2- </a:t>
            </a:r>
            <a:r>
              <a:rPr lang="ko-KR" altLang="en-US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보조 자료 참고</a:t>
            </a:r>
            <a:r>
              <a:rPr lang="en-US" altLang="ko-KR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정리하자면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고양시를 그리드로 나누고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스테이션을 포함하는 그리드에 대해서는 </a:t>
            </a:r>
            <a:r>
              <a:rPr lang="en-US" altLang="ko-KR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 이용 정보가 있으므로</a:t>
            </a:r>
            <a:r>
              <a:rPr lang="en-US" altLang="ko-KR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모델링하는 데 사용하고</a:t>
            </a:r>
            <a:r>
              <a:rPr lang="en-US" altLang="ko-KR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모델을 이용해</a:t>
            </a:r>
            <a:r>
              <a:rPr lang="en-US" altLang="ko-KR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스테이션을 포함 </a:t>
            </a:r>
            <a:r>
              <a:rPr lang="en-US" altLang="ko-KR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포함하지 않는 그리드에 대해 </a:t>
            </a:r>
            <a:r>
              <a:rPr lang="ko-KR" altLang="en-US" sz="1600" u="sng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</a:t>
            </a:r>
            <a:r>
              <a:rPr lang="ko-KR" altLang="en-US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u="sng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이용건수를</a:t>
            </a:r>
            <a:r>
              <a:rPr lang="ko-KR" altLang="en-US" sz="1600" u="sng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예측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7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절차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 및 사용한 데이터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2172" y="1229342"/>
            <a:ext cx="8229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번째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피처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설명변수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이용에 영향을 주는 요인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무엇으로 할 것인가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275217" y="3814540"/>
            <a:ext cx="655990" cy="4830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30340" y="1793907"/>
            <a:ext cx="9591490" cy="4524315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피처는 </a:t>
            </a:r>
            <a:r>
              <a:rPr lang="ko-KR" altLang="en-US" sz="160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이용에 영향을 많이 줄 것이라고 판단한 데이터를 사용해 구축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이용 특성 연구에서 고려했던 피처들과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COMPAS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제공된 데이터들 중 사용할 수 있는 데이터를 고려하였으며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최대한 다양한 변수를 반영하고자 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 팀은 피처로 크게 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b="1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인구특성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‘, ‘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토지이용특성 변수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‘, ‘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대여소 접근성 변수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만들었으며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</a:t>
            </a:r>
            <a:r>
              <a:rPr lang="ko-KR" altLang="en-US" sz="1600" b="1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인구특성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 내 </a:t>
            </a:r>
            <a:r>
              <a:rPr lang="ko-KR" altLang="en-US" sz="1600" b="1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거주인구의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거주인구의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수가 많으면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피프틴을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많이 이용할 거라는 판단에서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토지이용특성 변수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 내의 주거시설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근린생활시설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상업시설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업무시설의 연면적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계산해 만들었으며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이용에 어떤 유형의 시설이 있을 때 가장 많이 이용하는지를 알아보기 위해서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대여소 접근성 변수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 내의 </a:t>
            </a:r>
            <a:r>
              <a:rPr lang="ko-KR" altLang="en-US" sz="1600" b="1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평균고도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공원까지의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자전거도로 포함 인도까지의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전철역까지의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버스정류소까지의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공공시설까지의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대학교까지의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초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고등학교까지의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공연장 및 박물관까지의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체육시설까지의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버스정류소의 </a:t>
            </a:r>
            <a:r>
              <a:rPr lang="ko-KR" altLang="en-US" sz="1600" b="1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계산하여 만들었습니다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변수는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같은 공공자전거는 스테이션에 반드시 대여와 반납을 해야 하기 때문에 대여소까지의 접근성이 좋아야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피프틴을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많이 이용할 거라는 판단에서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대여소가 위치한 고도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대여소에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자전거도로 및 인도가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얼마나 가까이 있는지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대여소 내의 편의시설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버스정류소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공공시설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공연장과 박물관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체육시설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까지의 거리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활용하였습니다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버스는 지하철과는 달리 버스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정류소별로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인원이 많이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차이나기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때문에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정보도 포함하였습니다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(***</a:t>
            </a:r>
            <a:r>
              <a:rPr lang="ko-KR" altLang="en-US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주석</a:t>
            </a:r>
            <a:r>
              <a:rPr lang="en-US" altLang="ko-KR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– </a:t>
            </a:r>
            <a:r>
              <a:rPr lang="ko-KR" altLang="en-US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피처 구축에 사용한 데이터 정리</a:t>
            </a:r>
            <a:r>
              <a:rPr lang="en-US" altLang="ko-KR" sz="160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>
              <a:solidFill>
                <a:srgbClr val="00B05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rot="18408561" flipH="1">
            <a:off x="8778558" y="-46422"/>
            <a:ext cx="1097537" cy="2218915"/>
            <a:chOff x="5525713" y="3381918"/>
            <a:chExt cx="792000" cy="1658088"/>
          </a:xfrm>
        </p:grpSpPr>
        <p:sp>
          <p:nvSpPr>
            <p:cNvPr id="11" name="타원 10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9BD3D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>
                  <a:solidFill>
                    <a:srgbClr val="02EAE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cxnSp>
          <p:nvCxnSpPr>
            <p:cNvPr id="13" name="직선 연결선 12"/>
            <p:cNvCxnSpPr>
              <a:stCxn id="14" idx="4"/>
              <a:endCxn id="11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>
              <a:solidFill>
                <a:srgbClr val="39BD3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solidFill>
              <a:srgbClr val="39BD3D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19209840" flipH="1">
            <a:off x="7651337" y="1409489"/>
            <a:ext cx="1135005" cy="2342920"/>
            <a:chOff x="5525713" y="3381918"/>
            <a:chExt cx="792000" cy="1658088"/>
          </a:xfrm>
        </p:grpSpPr>
        <p:sp>
          <p:nvSpPr>
            <p:cNvPr id="17" name="타원 16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9BD3D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>
                  <a:solidFill>
                    <a:srgbClr val="02EAE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cxnSp>
          <p:nvCxnSpPr>
            <p:cNvPr id="18" name="직선 연결선 17"/>
            <p:cNvCxnSpPr>
              <a:stCxn id="19" idx="4"/>
              <a:endCxn id="17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>
              <a:solidFill>
                <a:srgbClr val="39BD3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solidFill>
              <a:srgbClr val="39BD3D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3191439">
            <a:off x="2080542" y="104570"/>
            <a:ext cx="1115615" cy="2269993"/>
            <a:chOff x="5525713" y="3381918"/>
            <a:chExt cx="792000" cy="1658088"/>
          </a:xfrm>
        </p:grpSpPr>
        <p:sp>
          <p:nvSpPr>
            <p:cNvPr id="21" name="타원 20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9BD3D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>
                  <a:solidFill>
                    <a:srgbClr val="02EAE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cxnSp>
          <p:nvCxnSpPr>
            <p:cNvPr id="22" name="직선 연결선 21"/>
            <p:cNvCxnSpPr>
              <a:stCxn id="28" idx="4"/>
              <a:endCxn id="21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>
              <a:solidFill>
                <a:srgbClr val="39BD3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solidFill>
              <a:srgbClr val="39BD3D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 rot="2390160">
            <a:off x="3134950" y="1591863"/>
            <a:ext cx="1148511" cy="2416665"/>
            <a:chOff x="5525714" y="3381918"/>
            <a:chExt cx="792000" cy="1658088"/>
          </a:xfrm>
        </p:grpSpPr>
        <p:sp>
          <p:nvSpPr>
            <p:cNvPr id="30" name="타원 29"/>
            <p:cNvSpPr/>
            <p:nvPr/>
          </p:nvSpPr>
          <p:spPr>
            <a:xfrm>
              <a:off x="5525714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9BD3D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>
                  <a:solidFill>
                    <a:srgbClr val="02EAE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cxnSp>
          <p:nvCxnSpPr>
            <p:cNvPr id="31" name="직선 연결선 30"/>
            <p:cNvCxnSpPr>
              <a:stCxn id="32" idx="4"/>
              <a:endCxn id="30" idx="0"/>
            </p:cNvCxnSpPr>
            <p:nvPr/>
          </p:nvCxnSpPr>
          <p:spPr>
            <a:xfrm rot="19209840" flipH="1">
              <a:off x="5732338" y="3725375"/>
              <a:ext cx="372588" cy="456244"/>
            </a:xfrm>
            <a:prstGeom prst="line">
              <a:avLst/>
            </a:prstGeom>
            <a:ln>
              <a:solidFill>
                <a:srgbClr val="39BD3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solidFill>
              <a:srgbClr val="39BD3D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315327" y="2215096"/>
            <a:ext cx="1170032" cy="2410844"/>
            <a:chOff x="5525713" y="3381918"/>
            <a:chExt cx="792000" cy="1658088"/>
          </a:xfrm>
        </p:grpSpPr>
        <p:sp>
          <p:nvSpPr>
            <p:cNvPr id="34" name="타원 33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39BD3D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>
                  <a:solidFill>
                    <a:srgbClr val="02EAE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cxnSp>
          <p:nvCxnSpPr>
            <p:cNvPr id="35" name="직선 연결선 34"/>
            <p:cNvCxnSpPr>
              <a:stCxn id="36" idx="4"/>
              <a:endCxn id="34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>
              <a:solidFill>
                <a:srgbClr val="39BD3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solidFill>
              <a:srgbClr val="39BD3D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8" name="자유형 57"/>
          <p:cNvSpPr/>
          <p:nvPr/>
        </p:nvSpPr>
        <p:spPr>
          <a:xfrm>
            <a:off x="3715875" y="0"/>
            <a:ext cx="4268075" cy="1984310"/>
          </a:xfrm>
          <a:custGeom>
            <a:avLst/>
            <a:gdLst>
              <a:gd name="connsiteX0" fmla="*/ 0 w 4268075"/>
              <a:gd name="connsiteY0" fmla="*/ 0 h 1984310"/>
              <a:gd name="connsiteX1" fmla="*/ 4268075 w 4268075"/>
              <a:gd name="connsiteY1" fmla="*/ 0 h 1984310"/>
              <a:gd name="connsiteX2" fmla="*/ 4264978 w 4268075"/>
              <a:gd name="connsiteY2" fmla="*/ 61317 h 1984310"/>
              <a:gd name="connsiteX3" fmla="*/ 2134037 w 4268075"/>
              <a:gd name="connsiteY3" fmla="*/ 1984310 h 1984310"/>
              <a:gd name="connsiteX4" fmla="*/ 3096 w 4268075"/>
              <a:gd name="connsiteY4" fmla="*/ 61317 h 198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8075" h="1984310">
                <a:moveTo>
                  <a:pt x="0" y="0"/>
                </a:moveTo>
                <a:lnTo>
                  <a:pt x="4268075" y="0"/>
                </a:lnTo>
                <a:lnTo>
                  <a:pt x="4264978" y="61317"/>
                </a:lnTo>
                <a:cubicBezTo>
                  <a:pt x="4155287" y="1141434"/>
                  <a:pt x="3243094" y="1984310"/>
                  <a:pt x="2134037" y="1984310"/>
                </a:cubicBezTo>
                <a:cubicBezTo>
                  <a:pt x="1024981" y="1984310"/>
                  <a:pt x="112788" y="1141434"/>
                  <a:pt x="3096" y="61317"/>
                </a:cubicBezTo>
                <a:close/>
              </a:path>
            </a:pathLst>
          </a:custGeom>
          <a:solidFill>
            <a:srgbClr val="39BD3D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  <a:ea typeface="나눔스퀘어_ac Bold" panose="020B0600000101010101" pitchFamily="50" charset="-127"/>
              </a:rPr>
              <a:t>CONTENTS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481348" y="4740032"/>
            <a:ext cx="276430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b="1" err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b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b="1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3.3 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ko-KR" altLang="en-US" sz="160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해석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자유형 45"/>
          <p:cNvSpPr>
            <a:spLocks/>
          </p:cNvSpPr>
          <p:nvPr/>
        </p:nvSpPr>
        <p:spPr bwMode="auto">
          <a:xfrm>
            <a:off x="9532674" y="1164057"/>
            <a:ext cx="517264" cy="524798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39BD3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Freeform 11"/>
          <p:cNvSpPr>
            <a:spLocks noEditPoints="1"/>
          </p:cNvSpPr>
          <p:nvPr/>
        </p:nvSpPr>
        <p:spPr bwMode="auto">
          <a:xfrm flipH="1">
            <a:off x="3020917" y="2971341"/>
            <a:ext cx="508144" cy="62702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39BD3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55429" y="4035347"/>
            <a:ext cx="170535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b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절차</a:t>
            </a:r>
            <a:endParaRPr lang="en-US" altLang="ko-KR" b="1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 및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사용한 데이터 </a:t>
            </a:r>
            <a:endParaRPr lang="ko-KR" altLang="en-US" sz="105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-189225" y="2139459"/>
            <a:ext cx="251437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b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b="1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sz="160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1.2 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선행 연구 검토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1.3 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고양시 관련 기사 검토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685107" y="3648937"/>
            <a:ext cx="216678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b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여러가지 예측 모델</a:t>
            </a:r>
            <a:endParaRPr lang="en-US" altLang="ko-KR" b="1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4.1 </a:t>
            </a:r>
            <a:r>
              <a:rPr lang="ko-KR" altLang="en-US" sz="160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선형회귀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4.2 Tree 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4.3 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예측모델</a:t>
            </a:r>
            <a:endParaRPr lang="en-US" altLang="ko-KR" sz="160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94110" y="575722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985336" y="575722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776560" y="575722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567784" y="575722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359008" y="575722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자전거 종류와 특징 ｜ AOMORI CYCLI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" r="2072" b="9572"/>
          <a:stretch/>
        </p:blipFill>
        <p:spPr bwMode="auto">
          <a:xfrm>
            <a:off x="1699713" y="1324348"/>
            <a:ext cx="892831" cy="52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인공지능 머신러닝 딥러닝 무슨 의미일까?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32267" y="2685761"/>
            <a:ext cx="957103" cy="81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SPSS를 활용한 쉬운통계 9.단순선형회귀분석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70" y="3616517"/>
            <a:ext cx="1120524" cy="86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921377" y="169589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988896" y="1426456"/>
            <a:ext cx="3058414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b="1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b="1" dirty="0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5.2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스테이션별 거치대수 결정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5.3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입지 선정 결과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5.4 </a:t>
            </a:r>
            <a:r>
              <a:rPr lang="ko-KR" altLang="en-US" sz="160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의의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한계점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5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59837" y="739412"/>
            <a:ext cx="735470" cy="342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70" y="149469"/>
            <a:ext cx="10267070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절차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 및 사용한 데이터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(*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주석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스테이션별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대여량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반납량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이용량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대여량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반납량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히트맵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30" y="1505569"/>
            <a:ext cx="3884259" cy="25072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6393" y="1489060"/>
            <a:ext cx="3949683" cy="25599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0165" y="1502716"/>
            <a:ext cx="3867531" cy="24781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37187" y="4107507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▲ </a:t>
            </a:r>
            <a:r>
              <a:rPr lang="ko-KR" altLang="en-US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대여량</a:t>
            </a:r>
            <a:endParaRPr lang="ko-KR" altLang="en-US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09303" y="4107507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▲ </a:t>
            </a:r>
            <a:r>
              <a:rPr lang="ko-KR" altLang="en-US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반납량</a:t>
            </a:r>
            <a:endParaRPr lang="ko-KR" altLang="en-US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88129" y="4107507"/>
            <a:ext cx="133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▲ 총 </a:t>
            </a:r>
            <a:r>
              <a:rPr lang="ko-KR" altLang="en-US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</a:t>
            </a:r>
            <a:endParaRPr lang="ko-KR" altLang="en-US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398" y="4684731"/>
            <a:ext cx="11818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‘01.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‘02.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자전거스테이션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활용해 만든 스테이션별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대여량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반납량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히트맵입니다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 데이터에서 대여 스테이션과 반납 스테이션으로 각각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groupby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스테이션별 대여 건수와 반납 건수를 각각 계산한 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둘의 합으로 총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또한 계산합니다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u="sng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대여량은</a:t>
            </a:r>
            <a:r>
              <a:rPr lang="ko-KR" altLang="en-US" sz="16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일산동구 호수공원 근처</a:t>
            </a:r>
            <a:r>
              <a:rPr lang="ko-KR" altLang="en-US" sz="16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두드러지고</a:t>
            </a:r>
            <a:r>
              <a:rPr lang="en-US" altLang="ko-KR" sz="16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 u="sng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반납량은</a:t>
            </a:r>
            <a:r>
              <a:rPr lang="ko-KR" altLang="en-US" sz="16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일산동구 </a:t>
            </a:r>
            <a:r>
              <a:rPr lang="ko-KR" altLang="en-US" sz="1600" b="1" u="sng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주거지쪽</a:t>
            </a:r>
            <a:r>
              <a:rPr lang="en-US" altLang="ko-KR" sz="16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호수공원 북쪽</a:t>
            </a:r>
            <a:r>
              <a:rPr lang="en-US" altLang="ko-KR" sz="16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두드러지게 나타나는 것을 확인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일산동구의 공원지역과 주거지역의 이용이 합쳐져 두 지역의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고르게 나타났습니다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세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히트맵을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비교하였을 때 큰 차이가 존재하지 않았고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대여량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반납량을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나누어 보는 것보단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전체를 보고 싶었기 때문에 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ko-KR" altLang="en-US" sz="16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이용량을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종속변수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선택했습니다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원호 13"/>
          <p:cNvSpPr/>
          <p:nvPr/>
        </p:nvSpPr>
        <p:spPr>
          <a:xfrm rot="16838963">
            <a:off x="3487126" y="304933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41102" y="244704"/>
            <a:ext cx="7047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’03.</a:t>
            </a:r>
            <a:r>
              <a:rPr lang="ko-KR" altLang="en-US" sz="1600" smtClean="0">
                <a:solidFill>
                  <a:schemeClr val="accent2"/>
                </a:solidFill>
              </a:rPr>
              <a:t>대여량 </a:t>
            </a:r>
            <a:r>
              <a:rPr lang="ko-KR" altLang="en-US" sz="1600">
                <a:solidFill>
                  <a:schemeClr val="accent2"/>
                </a:solidFill>
              </a:rPr>
              <a:t>히트맵</a:t>
            </a:r>
            <a:r>
              <a:rPr lang="en-US" altLang="ko-KR" sz="1600">
                <a:solidFill>
                  <a:schemeClr val="accent2"/>
                </a:solidFill>
              </a:rPr>
              <a:t>.</a:t>
            </a:r>
            <a:r>
              <a:rPr lang="en-US" altLang="ko-KR" sz="1600" smtClean="0">
                <a:solidFill>
                  <a:schemeClr val="accent2"/>
                </a:solidFill>
              </a:rPr>
              <a:t>html’, ’04.</a:t>
            </a:r>
            <a:r>
              <a:rPr lang="ko-KR" altLang="en-US" sz="1600" smtClean="0">
                <a:solidFill>
                  <a:schemeClr val="accent2"/>
                </a:solidFill>
              </a:rPr>
              <a:t>반납량 </a:t>
            </a:r>
            <a:r>
              <a:rPr lang="ko-KR" altLang="en-US" sz="1600">
                <a:solidFill>
                  <a:schemeClr val="accent2"/>
                </a:solidFill>
              </a:rPr>
              <a:t>히트맵</a:t>
            </a:r>
            <a:r>
              <a:rPr lang="en-US" altLang="ko-KR" sz="1600">
                <a:solidFill>
                  <a:schemeClr val="accent2"/>
                </a:solidFill>
              </a:rPr>
              <a:t>.</a:t>
            </a:r>
            <a:r>
              <a:rPr lang="en-US" altLang="ko-KR" sz="1600" smtClean="0">
                <a:solidFill>
                  <a:schemeClr val="accent2"/>
                </a:solidFill>
              </a:rPr>
              <a:t>html’, ’05.</a:t>
            </a:r>
            <a:r>
              <a:rPr lang="ko-KR" altLang="en-US" sz="1600" smtClean="0">
                <a:solidFill>
                  <a:schemeClr val="accent2"/>
                </a:solidFill>
              </a:rPr>
              <a:t>총 </a:t>
            </a:r>
            <a:r>
              <a:rPr lang="ko-KR" altLang="en-US" sz="1600">
                <a:solidFill>
                  <a:schemeClr val="accent2"/>
                </a:solidFill>
              </a:rPr>
              <a:t>이용량 히트맵</a:t>
            </a:r>
            <a:r>
              <a:rPr lang="en-US" altLang="ko-KR" sz="1600">
                <a:solidFill>
                  <a:schemeClr val="accent2"/>
                </a:solidFill>
              </a:rPr>
              <a:t>.</a:t>
            </a:r>
            <a:r>
              <a:rPr lang="en-US" altLang="ko-KR" sz="1600" smtClean="0">
                <a:solidFill>
                  <a:schemeClr val="accent2"/>
                </a:solidFill>
              </a:rPr>
              <a:t>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3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88297" y="753837"/>
            <a:ext cx="848413" cy="342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70" y="149469"/>
            <a:ext cx="6746630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절차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 및 사용한 데이터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(**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주석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고양시 도시화 지역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그리드화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" y="1325315"/>
            <a:ext cx="5627579" cy="458543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BDE7A-63CE-4670-944C-C849BE433B90}"/>
              </a:ext>
            </a:extLst>
          </p:cNvPr>
          <p:cNvSpPr txBox="1"/>
          <p:nvPr/>
        </p:nvSpPr>
        <p:spPr>
          <a:xfrm>
            <a:off x="6051931" y="1824482"/>
            <a:ext cx="582141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나눔스퀘어_ac" panose="020B0600000101010101" pitchFamily="50" charset="-127"/>
              </a:rPr>
              <a:t>고양시의 지역 중 지리적으로 스테이션이 입지할 수 없는 부분을 제외한 지역을 대부분 포함하고 있기 때문에 이 </a:t>
            </a:r>
            <a:r>
              <a:rPr lang="ko-KR" altLang="en-US" sz="1600" dirty="0" err="1">
                <a:ea typeface="나눔스퀘어_ac" panose="020B0600000101010101" pitchFamily="50" charset="-127"/>
              </a:rPr>
              <a:t>폴리곤</a:t>
            </a:r>
            <a:r>
              <a:rPr lang="ko-KR" altLang="en-US" sz="1600" dirty="0">
                <a:ea typeface="나눔스퀘어_ac" panose="020B0600000101010101" pitchFamily="50" charset="-127"/>
              </a:rPr>
              <a:t> 데이터를 이용하여 </a:t>
            </a:r>
            <a:r>
              <a:rPr lang="ko-KR" altLang="en-US" sz="1600" dirty="0" err="1">
                <a:ea typeface="나눔스퀘어_ac" panose="020B0600000101010101" pitchFamily="50" charset="-127"/>
              </a:rPr>
              <a:t>그리드화하였습니다</a:t>
            </a:r>
            <a:r>
              <a:rPr lang="en-US" altLang="ko-KR" sz="1600" dirty="0"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그리드를 매핑하는 지역은 주어진 자료인 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‘35. 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도시화 지역 경계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‘ 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자료의 전 영역 및 기존 스테이션이 있는 지역을 선택하였습니다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대부분의 개발된 지역이 도시화 지역으로 지정되어 있으나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rgbClr val="000000"/>
                </a:solidFill>
                <a:ea typeface="나눔스퀘어_ac" panose="020B0600000101010101" pitchFamily="50" charset="-127"/>
              </a:rPr>
              <a:t>향동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 지구의 경우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개발이 이미 되어있고 신규 </a:t>
            </a:r>
            <a:r>
              <a:rPr lang="ko-KR" altLang="en-US" sz="1600">
                <a:solidFill>
                  <a:srgbClr val="000000"/>
                </a:solidFill>
                <a:ea typeface="나눔스퀘어_ac" panose="020B0600000101010101" pitchFamily="50" charset="-127"/>
              </a:rPr>
              <a:t>아파트와 전철역 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또한 건설 예정임에도 불구하고 도시화지역에 포함되지 않은 것을 확인했습니다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000000"/>
              </a:solidFill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나눔스퀘어_ac" panose="020B0600000101010101" pitchFamily="50" charset="-127"/>
              </a:rPr>
              <a:t>도시화 지역의 타일이 대부분의 기존 스테이션을 포함하고 있지만</a:t>
            </a:r>
            <a:r>
              <a:rPr lang="en-US" altLang="ko-KR" sz="1600" dirty="0"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ea typeface="나눔스퀘어_ac" panose="020B0600000101010101" pitchFamily="50" charset="-127"/>
              </a:rPr>
              <a:t>일부 벗어난 스테이션도 존재했습니다</a:t>
            </a:r>
            <a:r>
              <a:rPr lang="en-US" altLang="ko-KR" sz="1600" dirty="0"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ea typeface="나눔스퀘어_ac" panose="020B0600000101010101" pitchFamily="50" charset="-127"/>
              </a:rPr>
              <a:t>그래서 </a:t>
            </a:r>
            <a:r>
              <a:rPr lang="en-US" altLang="ko-KR" sz="1600" dirty="0">
                <a:ea typeface="나눔스퀘어_ac" panose="020B0600000101010101" pitchFamily="50" charset="-127"/>
              </a:rPr>
              <a:t>“</a:t>
            </a:r>
            <a:r>
              <a:rPr lang="ko-KR" altLang="en-US" sz="1600" dirty="0">
                <a:ea typeface="나눔스퀘어_ac" panose="020B0600000101010101" pitchFamily="50" charset="-127"/>
              </a:rPr>
              <a:t>정류소를 포함하는 타일</a:t>
            </a:r>
            <a:r>
              <a:rPr lang="en-US" altLang="ko-KR" sz="1600" dirty="0">
                <a:ea typeface="나눔스퀘어_ac" panose="020B0600000101010101" pitchFamily="50" charset="-127"/>
              </a:rPr>
              <a:t>”</a:t>
            </a:r>
            <a:r>
              <a:rPr lang="ko-KR" altLang="en-US" sz="1600" dirty="0">
                <a:ea typeface="나눔스퀘어_ac" panose="020B0600000101010101" pitchFamily="50" charset="-127"/>
              </a:rPr>
              <a:t>과 </a:t>
            </a:r>
            <a:r>
              <a:rPr lang="en-US" altLang="ko-KR" sz="1600" dirty="0">
                <a:ea typeface="나눔스퀘어_ac" panose="020B0600000101010101" pitchFamily="50" charset="-127"/>
              </a:rPr>
              <a:t>“</a:t>
            </a:r>
            <a:r>
              <a:rPr lang="ko-KR" altLang="en-US" sz="1600" dirty="0">
                <a:ea typeface="나눔스퀘어_ac" panose="020B0600000101010101" pitchFamily="50" charset="-127"/>
              </a:rPr>
              <a:t>도시화 지역 타일</a:t>
            </a:r>
            <a:r>
              <a:rPr lang="en-US" altLang="ko-KR" sz="1600" dirty="0">
                <a:ea typeface="나눔스퀘어_ac" panose="020B0600000101010101" pitchFamily="50" charset="-127"/>
              </a:rPr>
              <a:t>”</a:t>
            </a:r>
            <a:r>
              <a:rPr lang="ko-KR" altLang="en-US" sz="1600" dirty="0">
                <a:ea typeface="나눔스퀘어_ac" panose="020B0600000101010101" pitchFamily="50" charset="-127"/>
              </a:rPr>
              <a:t>의 합집합을 기본 타일로 생성하였습니다</a:t>
            </a:r>
            <a:r>
              <a:rPr lang="en-US" altLang="ko-KR" sz="1600" dirty="0"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000000"/>
              </a:solidFill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H3 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그리드의 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resolution 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값은 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9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로 설정하여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타일의 한 변의 길이가 약 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180m</a:t>
            </a:r>
            <a:r>
              <a:rPr lang="ko-KR" altLang="en-US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인 육각형 그리드를 생성하였습니다</a:t>
            </a:r>
            <a:r>
              <a:rPr lang="en-US" altLang="ko-KR" sz="1600" dirty="0">
                <a:solidFill>
                  <a:srgbClr val="000000"/>
                </a:solidFill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4352" y="6028801"/>
            <a:ext cx="562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‘35.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도시화지역경계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이용해 도시화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지역의 폴리곤을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시각화한 결과입니다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4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988297" y="753837"/>
            <a:ext cx="848413" cy="342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69" y="149469"/>
            <a:ext cx="6490991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절차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 및 사용한 데이터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(**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주석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고양시 도시화 지역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그리드화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2063" y="5503135"/>
            <a:ext cx="10664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그림은 그리드화를 완료한 모습이며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회색 육각형은 생성한 그리드이며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빨간색 점은 기존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스테이션입니다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그리드 개수는 </a:t>
            </a:r>
            <a:r>
              <a:rPr lang="en-US" altLang="ko-KR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645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그중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스테이션을 포함하고 있는 그리드의 개수는 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148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그리드 내에 대개 하나의 스테이션만 포함되지만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개의 스테이션이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포함되는 그리드가 일부 있어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타일은 두 스테이션 자료의 평균을 매핑하기로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때문에 피프틴 스테이션 수와 스테이션을 포함하는 그리드의 수는 차이가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1406" y="1260862"/>
            <a:ext cx="5049187" cy="410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88297" y="753837"/>
            <a:ext cx="923827" cy="342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69" y="149469"/>
            <a:ext cx="7277573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절차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 및 사용한 데이터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(***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주석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피처 구축에 활용한 데이터 정리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01449"/>
              </p:ext>
            </p:extLst>
          </p:nvPr>
        </p:nvGraphicFramePr>
        <p:xfrm>
          <a:off x="671016" y="1121656"/>
          <a:ext cx="10980209" cy="5574799"/>
        </p:xfrm>
        <a:graphic>
          <a:graphicData uri="http://schemas.openxmlformats.org/drawingml/2006/table">
            <a:tbl>
              <a:tblPr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27822">
                  <a:extLst>
                    <a:ext uri="{9D8B030D-6E8A-4147-A177-3AD203B41FA5}">
                      <a16:colId xmlns:a16="http://schemas.microsoft.com/office/drawing/2014/main" val="2119515760"/>
                    </a:ext>
                  </a:extLst>
                </a:gridCol>
                <a:gridCol w="2783208">
                  <a:extLst>
                    <a:ext uri="{9D8B030D-6E8A-4147-A177-3AD203B41FA5}">
                      <a16:colId xmlns:a16="http://schemas.microsoft.com/office/drawing/2014/main" val="3543958997"/>
                    </a:ext>
                  </a:extLst>
                </a:gridCol>
                <a:gridCol w="2699037">
                  <a:extLst>
                    <a:ext uri="{9D8B030D-6E8A-4147-A177-3AD203B41FA5}">
                      <a16:colId xmlns:a16="http://schemas.microsoft.com/office/drawing/2014/main" val="3526718384"/>
                    </a:ext>
                  </a:extLst>
                </a:gridCol>
                <a:gridCol w="3170142">
                  <a:extLst>
                    <a:ext uri="{9D8B030D-6E8A-4147-A177-3AD203B41FA5}">
                      <a16:colId xmlns:a16="http://schemas.microsoft.com/office/drawing/2014/main" val="1068857825"/>
                    </a:ext>
                  </a:extLst>
                </a:gridCol>
              </a:tblGrid>
              <a:tr h="290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피처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세부 피처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활용 데이터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803994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 </a:t>
                      </a:r>
                      <a:r>
                        <a:rPr lang="ko-KR" altLang="en-US" sz="1400" b="1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인구특성</a:t>
                      </a:r>
                      <a:r>
                        <a:rPr lang="ko-KR" altLang="en-US" sz="1400" b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그리드별</a:t>
                      </a:r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거주인구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06.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분포도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(100M_X_100M).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geojson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151273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 </a:t>
                      </a:r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토지이용특성 변수</a:t>
                      </a:r>
                      <a:endParaRPr lang="en-US" altLang="ko-KR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 내 주거시설 연면적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15.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도로명주소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geojson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건물 용도 코드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01000, 01001, 01003(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단독주택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01002, 02000, 02002, 02003, 02007(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공동주택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02001(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아파트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206004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연면적 단위는 ㎡</a:t>
                      </a:r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 내 근린생활시설 연면적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도로명주소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.geojson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건물 용도 코드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03000(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03999(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04000(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74992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 내 상업시설 연면적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도로명주소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geojson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건물 용도 코드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03001(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소매점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04001(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일반음식점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 07***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303796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 내 업무시설 연면적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도로명주소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geojson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건물 용도 코드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14***, 044**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63613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3. </a:t>
                      </a:r>
                      <a:r>
                        <a:rPr lang="ko-KR" altLang="en-US" sz="1400" b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대여소 접근성 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 내 </a:t>
                      </a:r>
                      <a:r>
                        <a:rPr lang="ko-KR" altLang="en-US" sz="140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평균고도</a:t>
                      </a:r>
                      <a:endParaRPr lang="ko-KR" altLang="en-US" sz="14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30,31,32.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고양시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geojson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825432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최단거리 단위는 </a:t>
                      </a:r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m)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자전거도로까지 최단거리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33.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고양시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geojson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403885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전철역까지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최단거리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전철역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공간정보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.csv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37028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버스정류소까지 최단거리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고양시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.csv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25518"/>
                  </a:ext>
                </a:extLst>
              </a:tr>
              <a:tr h="29159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공원까지 최단거리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도시계획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공간시설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).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geojson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269746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공공시설까지 최단거리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도시계획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공공문화체육시설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).geojson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 공공청사시설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 사회복지시설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청사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 도서관시설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기타청소년수련시설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지방자치단체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기나 공공직업훈련시설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 연구시설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925055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대학교까지 최단거리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도시계획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공공문화체육시설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).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geojson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대학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29648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초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고등학교까지 최단거리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도시계획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공공문화체육시설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).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geojson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초등학교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중학교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고등학교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280153"/>
                  </a:ext>
                </a:extLst>
              </a:tr>
              <a:tr h="316999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공연장 및 박물관까지 최단거리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26.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고양시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공연장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박물관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.csv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665720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체육시설까지 최단거리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27.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고양시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체육시설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.csv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80842"/>
                  </a:ext>
                </a:extLst>
              </a:tr>
              <a:tr h="2905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인접 버스정류소의 </a:t>
                      </a:r>
                      <a:r>
                        <a:rPr lang="ko-KR" altLang="en-US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승하차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정류장별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승하차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.csv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224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48033" y="760620"/>
            <a:ext cx="556182" cy="342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69" y="149469"/>
            <a:ext cx="7277573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절차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정리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2318" y="1629588"/>
            <a:ext cx="98875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이용에 영향을 미치는 요인이 무엇인지를 알기 위해 </a:t>
            </a:r>
            <a:r>
              <a:rPr lang="ko-KR" altLang="en-US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다중회귀</a:t>
            </a:r>
            <a:r>
              <a:rPr lang="ko-KR" altLang="en-US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 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318" y="1135750"/>
            <a:ext cx="8445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앞서 말씀드린 분석 계획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가지를 구체적으로 어떻게 수행할지를 정리하면 다음과 같습니다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83881"/>
              </p:ext>
            </p:extLst>
          </p:nvPr>
        </p:nvGraphicFramePr>
        <p:xfrm>
          <a:off x="659298" y="2154204"/>
          <a:ext cx="10567501" cy="1808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13863">
                  <a:extLst>
                    <a:ext uri="{9D8B030D-6E8A-4147-A177-3AD203B41FA5}">
                      <a16:colId xmlns:a16="http://schemas.microsoft.com/office/drawing/2014/main" val="2527844377"/>
                    </a:ext>
                  </a:extLst>
                </a:gridCol>
                <a:gridCol w="1660015">
                  <a:extLst>
                    <a:ext uri="{9D8B030D-6E8A-4147-A177-3AD203B41FA5}">
                      <a16:colId xmlns:a16="http://schemas.microsoft.com/office/drawing/2014/main" val="410939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90794944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942151832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1696676505"/>
                    </a:ext>
                  </a:extLst>
                </a:gridCol>
                <a:gridCol w="1921812">
                  <a:extLst>
                    <a:ext uri="{9D8B030D-6E8A-4147-A177-3AD203B41FA5}">
                      <a16:colId xmlns:a16="http://schemas.microsoft.com/office/drawing/2014/main" val="185849186"/>
                    </a:ext>
                  </a:extLst>
                </a:gridCol>
                <a:gridCol w="1509643">
                  <a:extLst>
                    <a:ext uri="{9D8B030D-6E8A-4147-A177-3AD203B41FA5}">
                      <a16:colId xmlns:a16="http://schemas.microsoft.com/office/drawing/2014/main" val="1910557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hex_id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geometry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has_station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독립변수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피처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종속변수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293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ex_id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geometry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has_station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인구특성 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토지이용특성 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대여소 접근성 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일평균 총이용량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94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 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그리드의 위치정보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폴리곤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피프틴 스테이션을 갖고 있다면 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1, 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아니라면 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 내 거주인구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 내 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 시설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주거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근린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상업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업무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연면적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그리드 내 평균고도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편의시설까지의 최단거리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버스정류소 승하차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 평균 총이용량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대여량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+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반납량</a:t>
                      </a:r>
                      <a:r>
                        <a:rPr lang="en-US" altLang="ko-KR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16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686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9297" y="4117968"/>
            <a:ext cx="10567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스테이션을 갖고 있는 그리드에 대해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종속변수에 영향을 미치는 독립변수가 무엇이 있는지를 알기 위해 다중회귀 모델을 구축합니다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스테이션을 갖고 있어야 하므로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has_station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그리드만 추출해서 사용합니다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18" y="4789201"/>
            <a:ext cx="98875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만든 다중회귀 모델의 </a:t>
            </a:r>
            <a:r>
              <a:rPr lang="ko-KR" altLang="en-US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유의한 피처를 대상으로 모델링하여</a:t>
            </a:r>
            <a:r>
              <a:rPr lang="en-US" altLang="ko-KR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 수요를 도출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296" y="5266467"/>
            <a:ext cx="106576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앞서 만든 다중회귀 모델에서 유의하다고 판별된 피처만 남기고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일평균 총이용량을 예측하는 예측 모델을 만듭니다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 시 학습자료로는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has_station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그리드만 추출하여 학습할 것이며 선형회귀 모델과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tree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사용합니다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 평가를 위해선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k-fold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validation set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예측 정도를 평가할 것이며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예측력이 높은 모델 하나를 선택해 이번에는 전체 그리드를 대상으로 일평균 총이용량을 예측합니다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97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69" y="149469"/>
            <a:ext cx="7277573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절차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계획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정리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21" y="1246130"/>
            <a:ext cx="98875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고양시의 도시화지역을 그룹별로 묶어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내에서 예상 수요가 많은 곳 선택하기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스테이션 입지 선정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822" y="1739936"/>
            <a:ext cx="11149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앞서 고양시의 이용현황 분석을 보면 알 수 있듯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 이용량은 구별로 차이가 심합니다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전체 지역에 대해 예상 이용량이 높은 순서로 스테이션을 부여한다면 특정 구에 쏠림 현상이 발생할 수 있으며 비슷한 위치의 그리드들이 다수 선택되면서 스테이션 간 거리가 지나치게 가까운 곳도 있고 지나치게 먼 곳도 생길 수 있다는 문제점이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현재의 데이터는 일산 동구의 수요가 지나치게 크고 스테이션의 수가 충분하지 않아 지금 데이터로 학습한 모델은 앞으로의 개발 예정 지역에 대한 추가 수요를 전혀 반영하지 못합니다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문제를 방지하고 보다 더 균형적인 스테이션을 선정하기 위해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고양시의 설치 가능 지역을 몇 개의 그룹으로 나눈 뒤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그룹별로 추가 설치 지역을 선정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방법을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그룹은 가장 많은 이용이 예측된 지역과 앞으로 개발 및 발전이 예상되는 지역들로 만들어 최종 피프틴 스테이션의 입지를 선정할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821" y="4662841"/>
            <a:ext cx="98875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분석에 소요된 기간</a:t>
            </a:r>
            <a:endParaRPr lang="en-US" altLang="ko-KR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7715" y="5158641"/>
            <a:ext cx="10824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과제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참여는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8/5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 시작하였습니다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세부적인 소요기간은 다음과 같습니다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8/5~8/10: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 약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시간씩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ch1.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 이용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특성 분석</a:t>
            </a: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8/10~8/23: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약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시간씩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ch2~ch3.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H3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 생성 및 변수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피처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매핑</a:t>
            </a: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8/24~8/31: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약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시간씩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ch3~ch4.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모델 수립 및 성능 예측</a:t>
            </a: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8/31~9/11: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 약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시간씩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ch5.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피프틴 위치선정 완료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821" y="3940052"/>
            <a:ext cx="11581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이렇게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가지의 분석을 실시하여 최종 스테이션의 입지를 선택할 것이고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분석의 결과를 각각 보고서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3,4,5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챕터에 기록하였습니다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3770" y="251455"/>
            <a:ext cx="2243760" cy="4744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인구특성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7911F-7101-41F3-AEAE-F1BFB31148A6}"/>
              </a:ext>
            </a:extLst>
          </p:cNvPr>
          <p:cNvSpPr txBox="1"/>
          <p:nvPr/>
        </p:nvSpPr>
        <p:spPr>
          <a:xfrm>
            <a:off x="263770" y="5372528"/>
            <a:ext cx="11769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거주인구의 수가 공공자전거의 이용에 영향을 줄 것이라 생각하여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’06.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분포도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(100M X 100M).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자료를 활용하여 그리드별 거주 인구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수를 계산하였습니다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분포도의 경우 거주를 하고 있는 지역에만 자료가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 특성이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자료의 특성을 반영하여 그리드별 거주 인구 수는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그리드 지역과 인근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그리드의 인구 수를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합하여 계산하였습니다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 그림은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분포도 자료를 시각화한 것이며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오른쪽 그림은 만들어진 변수의 분포를 파악하기 위해 그린 히스토그램입니다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인구특성 변수에 속하는 변수는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거주인구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피처명은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livin_pop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327312-CD98-4A18-9026-7A2E23A2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72" y="1223642"/>
            <a:ext cx="5637497" cy="40077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1737FA-18A7-4D7A-94B1-D7EDE6277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6538" y="1724647"/>
            <a:ext cx="4294095" cy="3426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97EA7F-D207-491E-B5EF-0F6AE92600CB}"/>
              </a:ext>
            </a:extLst>
          </p:cNvPr>
          <p:cNvSpPr txBox="1"/>
          <p:nvPr/>
        </p:nvSpPr>
        <p:spPr>
          <a:xfrm>
            <a:off x="7437624" y="1386093"/>
            <a:ext cx="3167564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/>
              <a:t>거주인구 수</a:t>
            </a:r>
            <a:r>
              <a:rPr lang="en-US" altLang="ko-KR" sz="1600" b="1"/>
              <a:t>(livin_pop) </a:t>
            </a:r>
            <a:r>
              <a:rPr lang="ko-KR" altLang="en-US" sz="1600" b="1"/>
              <a:t>히스토그램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48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69" y="149469"/>
            <a:ext cx="6166527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토지이용특성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C5DC9-747C-43BD-862D-FDDFAAD53590}"/>
              </a:ext>
            </a:extLst>
          </p:cNvPr>
          <p:cNvSpPr txBox="1"/>
          <p:nvPr/>
        </p:nvSpPr>
        <p:spPr>
          <a:xfrm>
            <a:off x="347712" y="1327647"/>
            <a:ext cx="11208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스테이션이 위치한 곳의 토지이용특성 변수가 자전거 이용에 영향을 줄 것이라고 판단하여 변수를 구축했습니다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건물 용도를 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‘, ‘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근린 시설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상업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 가지로 구분하여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그리드에 어떤 용도의 건물이 많은지 건물의 연면적을 구했습니다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활용한 데이터는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도로명주소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데이터의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건물 정보로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건물 용도별로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 내 해당 건물의 연면적 총합을 매핑하였습니다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연면적 계산은 </a:t>
            </a:r>
            <a:r>
              <a:rPr lang="en-US" altLang="ko-KR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‘[(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지상 층수</a:t>
            </a:r>
            <a:r>
              <a:rPr lang="en-US" altLang="ko-KR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+ (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지하 층수</a:t>
            </a:r>
            <a:r>
              <a:rPr lang="en-US" altLang="ko-KR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)] * 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건물 면적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이라는 공식을 활용하여 도출하였습니다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면적 계산의 경우 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WGS84GEO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좌표 공간을 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EPSG3857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좌표 공간으로 변환하여 미터 단위로 도출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그리드에 대해서만 판단을 하였을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토지이용 특성을 잘 반영하지 못하는 점을 반영하여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인근 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그리드를 포함한 지역의 건물의 정보를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반영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토지이용특성 변수의 피처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가지는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주거시설 연면적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(housing),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근린생활시설 연면적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(neighbor),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상업시설 연면적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(commerce),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업무시설 연면적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(office)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A876635-B1CD-4FD6-BF5C-0FCEE3D9C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39298"/>
              </p:ext>
            </p:extLst>
          </p:nvPr>
        </p:nvGraphicFramePr>
        <p:xfrm>
          <a:off x="1149501" y="3841962"/>
          <a:ext cx="9842500" cy="2196043"/>
        </p:xfrm>
        <a:graphic>
          <a:graphicData uri="http://schemas.openxmlformats.org/drawingml/2006/table">
            <a:tbl>
              <a:tblPr bandCol="1">
                <a:tableStyleId>{FABFCF23-3B69-468F-B69F-88F6DE6A72F2}</a:tableStyleId>
              </a:tblPr>
              <a:tblGrid>
                <a:gridCol w="4601397">
                  <a:extLst>
                    <a:ext uri="{9D8B030D-6E8A-4147-A177-3AD203B41FA5}">
                      <a16:colId xmlns:a16="http://schemas.microsoft.com/office/drawing/2014/main" val="3390024661"/>
                    </a:ext>
                  </a:extLst>
                </a:gridCol>
                <a:gridCol w="5241103">
                  <a:extLst>
                    <a:ext uri="{9D8B030D-6E8A-4147-A177-3AD203B41FA5}">
                      <a16:colId xmlns:a16="http://schemas.microsoft.com/office/drawing/2014/main" val="1453211569"/>
                    </a:ext>
                  </a:extLst>
                </a:gridCol>
              </a:tblGrid>
              <a:tr h="476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건물 용도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건물 용도 코드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3415972"/>
                  </a:ext>
                </a:extLst>
              </a:tr>
              <a:tr h="663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그리드 내 주거시설 연면적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01000, 01001, 01003(</a:t>
                      </a:r>
                      <a:r>
                        <a:rPr lang="ko-KR" altLang="en-US" sz="1400" u="none" strike="noStrike" dirty="0">
                          <a:effectLst/>
                        </a:rPr>
                        <a:t>단독주택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01002, 02000, 02002, 02003, 02007(</a:t>
                      </a:r>
                      <a:r>
                        <a:rPr lang="ko-KR" altLang="en-US" sz="1400" u="none" strike="noStrike" dirty="0">
                          <a:effectLst/>
                        </a:rPr>
                        <a:t>공동주택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02001(</a:t>
                      </a:r>
                      <a:r>
                        <a:rPr lang="ko-KR" altLang="en-US" sz="1400" u="none" strike="noStrike" dirty="0">
                          <a:effectLst/>
                        </a:rPr>
                        <a:t>아파트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3382797"/>
                  </a:ext>
                </a:extLst>
              </a:tr>
              <a:tr h="352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그리드 내 근린생활시설 연면적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03000(</a:t>
                      </a:r>
                      <a:r>
                        <a:rPr lang="ko-KR" altLang="en-US" sz="1400" u="none" strike="noStrike" dirty="0">
                          <a:effectLst/>
                        </a:rPr>
                        <a:t>제</a:t>
                      </a:r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</a:rPr>
                        <a:t>종</a:t>
                      </a:r>
                      <a:r>
                        <a:rPr lang="en-US" altLang="ko-KR" sz="1400" u="none" strike="noStrike" dirty="0">
                          <a:effectLst/>
                        </a:rPr>
                        <a:t>), 03999(</a:t>
                      </a:r>
                      <a:r>
                        <a:rPr lang="ko-KR" altLang="en-US" sz="1400" u="none" strike="noStrike" dirty="0" err="1">
                          <a:effectLst/>
                        </a:rPr>
                        <a:t>기타제</a:t>
                      </a:r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</a:rPr>
                        <a:t>종</a:t>
                      </a:r>
                      <a:r>
                        <a:rPr lang="en-US" altLang="ko-KR" sz="1400" u="none" strike="noStrike" dirty="0">
                          <a:effectLst/>
                        </a:rPr>
                        <a:t>), 04000(</a:t>
                      </a:r>
                      <a:r>
                        <a:rPr lang="ko-KR" altLang="en-US" sz="1400" u="none" strike="noStrike" dirty="0">
                          <a:effectLst/>
                        </a:rPr>
                        <a:t>제</a:t>
                      </a:r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</a:rPr>
                        <a:t>종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5830409"/>
                  </a:ext>
                </a:extLst>
              </a:tr>
              <a:tr h="352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그리드 내 상업시설 연면적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03001(</a:t>
                      </a:r>
                      <a:r>
                        <a:rPr lang="ko-KR" altLang="en-US" sz="1400" u="none" strike="noStrike" dirty="0">
                          <a:effectLst/>
                        </a:rPr>
                        <a:t>소매점</a:t>
                      </a:r>
                      <a:r>
                        <a:rPr lang="en-US" altLang="ko-KR" sz="1400" u="none" strike="noStrike" dirty="0">
                          <a:effectLst/>
                        </a:rPr>
                        <a:t>), 04001(</a:t>
                      </a:r>
                      <a:r>
                        <a:rPr lang="ko-KR" altLang="en-US" sz="1400" u="none" strike="noStrike" dirty="0">
                          <a:effectLst/>
                        </a:rPr>
                        <a:t>일반음식점</a:t>
                      </a:r>
                      <a:r>
                        <a:rPr lang="en-US" altLang="ko-KR" sz="1400" u="none" strike="noStrike" dirty="0">
                          <a:effectLst/>
                        </a:rPr>
                        <a:t>),  07***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8847142"/>
                  </a:ext>
                </a:extLst>
              </a:tr>
              <a:tr h="352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그리드 내 업무시설 연면적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14***, 044**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37401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2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69" y="149469"/>
            <a:ext cx="6166527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토지이용특성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DD5E22-24DB-4EAE-BBA0-216FFEA7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5" y="1462708"/>
            <a:ext cx="3144747" cy="2459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43BDA-BDE3-4090-A8EE-9A0C8F51EC99}"/>
              </a:ext>
            </a:extLst>
          </p:cNvPr>
          <p:cNvCxnSpPr>
            <a:cxnSpLocks/>
          </p:cNvCxnSpPr>
          <p:nvPr/>
        </p:nvCxnSpPr>
        <p:spPr>
          <a:xfrm>
            <a:off x="3882754" y="1509325"/>
            <a:ext cx="0" cy="509388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41245C-2230-4AD8-ADE1-91C2ECD7E0E7}"/>
              </a:ext>
            </a:extLst>
          </p:cNvPr>
          <p:cNvCxnSpPr>
            <a:cxnSpLocks/>
          </p:cNvCxnSpPr>
          <p:nvPr/>
        </p:nvCxnSpPr>
        <p:spPr>
          <a:xfrm flipH="1">
            <a:off x="390254" y="4008606"/>
            <a:ext cx="707390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41FB78-4817-4E17-AFE0-5DF0F82E383E}"/>
              </a:ext>
            </a:extLst>
          </p:cNvPr>
          <p:cNvSpPr txBox="1"/>
          <p:nvPr/>
        </p:nvSpPr>
        <p:spPr>
          <a:xfrm>
            <a:off x="605030" y="1161602"/>
            <a:ext cx="312010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주거 건물 </a:t>
            </a:r>
            <a:r>
              <a:rPr lang="ko-KR" altLang="en-US" sz="1400" b="1"/>
              <a:t>총 연면적</a:t>
            </a:r>
            <a:r>
              <a:rPr lang="en-US" altLang="ko-KR" sz="1400" b="1"/>
              <a:t>(housing)</a:t>
            </a:r>
            <a:r>
              <a:rPr lang="ko-KR" altLang="en-US" sz="1400" b="1"/>
              <a:t> </a:t>
            </a:r>
            <a:r>
              <a:rPr lang="ko-KR" altLang="en-US" sz="1400" b="1" dirty="0"/>
              <a:t>히스토그램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CAB07-97B5-4893-9BB4-D1241F1811CA}"/>
              </a:ext>
            </a:extLst>
          </p:cNvPr>
          <p:cNvSpPr txBox="1"/>
          <p:nvPr/>
        </p:nvSpPr>
        <p:spPr>
          <a:xfrm>
            <a:off x="7692416" y="2692551"/>
            <a:ext cx="3943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건물 용도별 총 연면적의 분포를 각각 확인해본 결과는 왼쪽의 자료와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 시설의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적절한 형태의 분포를 띠고 있으나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나머지 세 개의 시설의 경우 연면적이 지나치게 높게 나타나는 경우가 일부 존재하는 것을 확인할 수 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건물 단순 면적이 아니라 층수를 곱한 총 연면적을 구하면서 생긴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결과로 보입니다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46180B-B3FE-40FC-B098-D47428B43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45" y="4369657"/>
            <a:ext cx="3215392" cy="23987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15A1F6-C8A8-4E64-83F8-AEC8F2F2FA1F}"/>
              </a:ext>
            </a:extLst>
          </p:cNvPr>
          <p:cNvSpPr txBox="1"/>
          <p:nvPr/>
        </p:nvSpPr>
        <p:spPr>
          <a:xfrm>
            <a:off x="417468" y="4091064"/>
            <a:ext cx="33293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상업 시설 </a:t>
            </a:r>
            <a:r>
              <a:rPr lang="ko-KR" altLang="en-US" sz="1400" b="1"/>
              <a:t>총 연면적</a:t>
            </a:r>
            <a:r>
              <a:rPr lang="en-US" altLang="ko-KR" sz="1400" b="1"/>
              <a:t>(commerce)</a:t>
            </a:r>
            <a:r>
              <a:rPr lang="ko-KR" altLang="en-US" sz="1400" b="1"/>
              <a:t> </a:t>
            </a:r>
            <a:r>
              <a:rPr lang="ko-KR" altLang="en-US" sz="1400" b="1" dirty="0"/>
              <a:t>히스토그램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5872AC-BE3B-4C46-BDF6-B04E7454D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785" y="4398841"/>
            <a:ext cx="3145738" cy="2468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97EA7F-D207-491E-B5EF-0F6AE92600CB}"/>
              </a:ext>
            </a:extLst>
          </p:cNvPr>
          <p:cNvSpPr txBox="1"/>
          <p:nvPr/>
        </p:nvSpPr>
        <p:spPr>
          <a:xfrm>
            <a:off x="4484452" y="4065944"/>
            <a:ext cx="26325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업무 </a:t>
            </a:r>
            <a:r>
              <a:rPr lang="ko-KR" altLang="en-US" sz="1400" b="1"/>
              <a:t>총 연면적</a:t>
            </a:r>
            <a:r>
              <a:rPr lang="en-US" altLang="ko-KR" sz="1400" b="1"/>
              <a:t>(office)</a:t>
            </a:r>
            <a:r>
              <a:rPr lang="ko-KR" altLang="en-US" sz="1400" b="1"/>
              <a:t> </a:t>
            </a:r>
            <a:r>
              <a:rPr lang="ko-KR" altLang="en-US" sz="1400" b="1" dirty="0"/>
              <a:t>히스토그램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10B8D0-E3D3-4C2B-9D40-BDB7BE719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1324" y="1491892"/>
            <a:ext cx="3192292" cy="24616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9A6370-11E7-4EFB-A39A-667B37005AF8}"/>
              </a:ext>
            </a:extLst>
          </p:cNvPr>
          <p:cNvSpPr txBox="1"/>
          <p:nvPr/>
        </p:nvSpPr>
        <p:spPr>
          <a:xfrm>
            <a:off x="4055781" y="1161602"/>
            <a:ext cx="34898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근린생활시설 </a:t>
            </a:r>
            <a:r>
              <a:rPr lang="ko-KR" altLang="en-US" sz="1400" b="1"/>
              <a:t>총 연면적</a:t>
            </a:r>
            <a:r>
              <a:rPr lang="en-US" altLang="ko-KR" sz="1400" b="1"/>
              <a:t>(neighbor)</a:t>
            </a:r>
            <a:r>
              <a:rPr lang="ko-KR" altLang="en-US" sz="1400" b="1"/>
              <a:t> </a:t>
            </a:r>
            <a:r>
              <a:rPr lang="ko-KR" altLang="en-US" sz="1400" b="1" dirty="0"/>
              <a:t>히스토그램</a:t>
            </a:r>
          </a:p>
        </p:txBody>
      </p:sp>
    </p:spTree>
    <p:extLst>
      <p:ext uri="{BB962C8B-B14F-4D97-AF65-F5344CB8AC3E}">
        <p14:creationId xmlns:p14="http://schemas.microsoft.com/office/powerpoint/2010/main" val="34331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1" y="1837095"/>
            <a:ext cx="6183259" cy="29853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3.1.1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 고도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E296D-FD5F-46AF-99F0-E1941C813656}"/>
              </a:ext>
            </a:extLst>
          </p:cNvPr>
          <p:cNvSpPr txBox="1"/>
          <p:nvPr/>
        </p:nvSpPr>
        <p:spPr>
          <a:xfrm>
            <a:off x="602463" y="5024466"/>
            <a:ext cx="107294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스테이션을 사용하는 것이 고도와 같은 지리적인 이유가 있을 것이라고 생각해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’30.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고양시덕양구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’31.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고양시일산동구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’32.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고양시일산서구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데이터를 이용해 고도데이터를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자료는 구별로 그리드 기준이 다르며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가장자리 부분이 겹쳐 있고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고도가 같은 인접 그리드가 병합되어 있어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h3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그리드별 고도 자료의 매핑에 어려움이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문제를 해결하기 위하여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h3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그리드별로 해당 그리드의 각 중심점을 포함하는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폴리곤의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고도 값을 저장한 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최종적으로 각 리스트의 평균값을 고도로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결정하였습니다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피처의 이름은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 고도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(height)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AF7A28-0BF1-4790-95B2-0FD4A8193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5540" y="1757485"/>
            <a:ext cx="4165643" cy="3269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CD053-69C8-460D-971F-73BEB9FF6441}"/>
              </a:ext>
            </a:extLst>
          </p:cNvPr>
          <p:cNvSpPr txBox="1"/>
          <p:nvPr/>
        </p:nvSpPr>
        <p:spPr>
          <a:xfrm>
            <a:off x="7424763" y="1429623"/>
            <a:ext cx="368050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 고도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(height)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D3F59-ADEE-4B54-959A-BC5F500425FE}"/>
              </a:ext>
            </a:extLst>
          </p:cNvPr>
          <p:cNvSpPr txBox="1"/>
          <p:nvPr/>
        </p:nvSpPr>
        <p:spPr>
          <a:xfrm>
            <a:off x="2074783" y="1429623"/>
            <a:ext cx="368050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구별 고도 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107030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3770" y="251455"/>
            <a:ext cx="1659298" cy="446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8" y="2586027"/>
            <a:ext cx="4189815" cy="2653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7142" y="1508809"/>
            <a:ext cx="3307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92D050"/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What is FIFTEEN?</a:t>
            </a:r>
            <a:endParaRPr lang="ko-KR" altLang="en-US" sz="3200">
              <a:solidFill>
                <a:srgbClr val="92D050"/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1860" y="2066142"/>
            <a:ext cx="58029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(fifteen)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이란 고양시에서 운영되고 있는 공유 자전거 시스템으로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지난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2010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년부터 도입되었고 점차 스테이션 수를 늘리고 있는 추세입니다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월을 기준으로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</a:t>
            </a:r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164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스테이션과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1,700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여대의 공공자전거가 이용되고 있습니다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고양시는 신규 택지 개발로 인해 도시화 지역이 증가하고 인구가 증가하고 있어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위치를 조정하고 추가적인 스테이션 입지 선정이 필요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추가 스테이션을 어디에 입지하면 좋은지를 파악하기 위해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우선 </a:t>
            </a:r>
            <a:r>
              <a:rPr lang="ko-KR" altLang="en-US" b="1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이용현황이 어떠한지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알아보았습니다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55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3.1.2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자전거도로포함 인도까지의 최단거리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1" y="1957958"/>
            <a:ext cx="6666081" cy="3052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026E4F-9529-45F7-94D8-19BF977A8C09}"/>
              </a:ext>
            </a:extLst>
          </p:cNvPr>
          <p:cNvSpPr txBox="1"/>
          <p:nvPr/>
        </p:nvSpPr>
        <p:spPr>
          <a:xfrm>
            <a:off x="731275" y="5168867"/>
            <a:ext cx="107294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도로가 포함된 인도와의 거리가 수요와 관련이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있을거라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판단하여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’33.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인도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자료에 담긴 인도 공간 정보를 불러온 후 각 그리드의 중심점과 자전거도로 포함 인도까지의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최단거리를 매핑하였습니다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자전거도로 포함 인도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파란색 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자료는 도로별로 각각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MultiPolygon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되어있어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모두 병합하여 하나의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Polygon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만든 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H3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그리드의 중심점과의 최단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거리를 계산하였습니다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피처의 이름은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도로 포함 인도까지의 최단거리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(bike_road_dist)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444BB5-B936-42FE-A7C7-41A8F611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0193" y="1852763"/>
            <a:ext cx="4248771" cy="3210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641188-58F4-4EE2-8A8C-7393B753169C}"/>
              </a:ext>
            </a:extLst>
          </p:cNvPr>
          <p:cNvSpPr txBox="1"/>
          <p:nvPr/>
        </p:nvSpPr>
        <p:spPr>
          <a:xfrm>
            <a:off x="7600416" y="1238865"/>
            <a:ext cx="386030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도로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 인도까지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(bike_road_dist)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F0BBA-ABD8-4D9D-9517-C6ECD4A574A3}"/>
              </a:ext>
            </a:extLst>
          </p:cNvPr>
          <p:cNvSpPr txBox="1"/>
          <p:nvPr/>
        </p:nvSpPr>
        <p:spPr>
          <a:xfrm>
            <a:off x="880723" y="1549774"/>
            <a:ext cx="566329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인도 데이터 </a:t>
            </a:r>
            <a:r>
              <a:rPr lang="en-US" altLang="ko-KR" sz="1000" b="1" dirty="0"/>
              <a:t>(</a:t>
            </a:r>
            <a:r>
              <a:rPr lang="ko-KR" altLang="en-US" sz="1000" b="1" dirty="0">
                <a:solidFill>
                  <a:srgbClr val="0070C0"/>
                </a:solidFill>
              </a:rPr>
              <a:t>파란색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– </a:t>
            </a:r>
            <a:r>
              <a:rPr lang="ko-KR" altLang="en-US" sz="1000" b="1" dirty="0"/>
              <a:t>자전거도로 포함</a:t>
            </a:r>
            <a:r>
              <a:rPr lang="en-US" altLang="ko-KR" sz="1000" b="1" dirty="0"/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빨간색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– </a:t>
            </a:r>
            <a:r>
              <a:rPr lang="ko-KR" altLang="en-US" sz="1000" b="1" dirty="0"/>
              <a:t>자전거도로 미포함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6870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3.1.3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전철역까지의 최단거리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8D221-AFAF-432A-8080-4025245765D2}"/>
              </a:ext>
            </a:extLst>
          </p:cNvPr>
          <p:cNvSpPr txBox="1"/>
          <p:nvPr/>
        </p:nvSpPr>
        <p:spPr>
          <a:xfrm>
            <a:off x="653454" y="5439070"/>
            <a:ext cx="107294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 특성 분석 결과 출퇴근 목적으로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이용하는 경우가 많았기 때문에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대중교통 정류소 근처에 있으면 출퇴근의 목적으로 이용될 가능성이 높을 것이라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생각하여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’19.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공간정보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자료를 활용하여 그리드에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해당값을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매핑하였습니다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고양시에는 현재 지하철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호선과 경전철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두가지 노선이 고양시의 도시화 지역을 통과하여 지나는 것을 볼 수 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그리드별로 그리드의 중심점 기준으로 최단거리에 위치한 전철역과의 거리를 미터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단위로 변환하여 자료를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전철역까지의 최단거리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(subway_dist)’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E84F55-B889-40BF-B282-736CCB71D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25" y="1903058"/>
            <a:ext cx="4672029" cy="35136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D4AD49-C899-4FC5-8D43-890AC1583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20" y="1883602"/>
            <a:ext cx="4721233" cy="3624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45001-4554-4E3B-88EA-13D07C5D83E0}"/>
              </a:ext>
            </a:extLst>
          </p:cNvPr>
          <p:cNvSpPr txBox="1"/>
          <p:nvPr/>
        </p:nvSpPr>
        <p:spPr>
          <a:xfrm>
            <a:off x="6614525" y="1566579"/>
            <a:ext cx="430152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(subway_dist)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4E741-39FB-4FF8-B004-079DAE11FB2C}"/>
              </a:ext>
            </a:extLst>
          </p:cNvPr>
          <p:cNvSpPr txBox="1"/>
          <p:nvPr/>
        </p:nvSpPr>
        <p:spPr>
          <a:xfrm>
            <a:off x="1752586" y="1515864"/>
            <a:ext cx="368050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전체 전철역 시각화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41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3.1.4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버스정류소까지 최단거리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30AF-7545-4683-83BA-7415836B365F}"/>
              </a:ext>
            </a:extLst>
          </p:cNvPr>
          <p:cNvSpPr txBox="1"/>
          <p:nvPr/>
        </p:nvSpPr>
        <p:spPr>
          <a:xfrm>
            <a:off x="263770" y="5220449"/>
            <a:ext cx="11701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전철과 마찬가지로 버스 또한 버스정류장까지 가는 것과 버스에서 내려 최종 목적지까지 가는 데에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이용할 수 있다고 판단하여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’20.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버스정류소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자료를 활용하여 그리드별로 인근 버스 정류소까지의 최단 거리를 매핑하였습니다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정류소의 경우 전철역과 달리 도로마다 일정 거리마다 배치되어 있어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수요가 집중되는 지역과의 상관성은 크게 있어 보이지 않았습니다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정류소 또한 마찬가지로 각 그리드별로 그리드의 중심점 기준으로 최단거리에 위치한 전철역과의 거리를 미터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단위로 변환하여 자료를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피처의 이름은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버스 정류소까지 최단거리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(bus_dist)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5C8CE6-F8F0-4A25-9F8D-78BFF0E5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853" y="1950742"/>
            <a:ext cx="4235772" cy="3283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4679CB-4316-4142-8D22-342915F1A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56" y="1950742"/>
            <a:ext cx="4859243" cy="3238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DDE52-6E19-4B02-9236-4864C903BCF6}"/>
              </a:ext>
            </a:extLst>
          </p:cNvPr>
          <p:cNvSpPr txBox="1"/>
          <p:nvPr/>
        </p:nvSpPr>
        <p:spPr>
          <a:xfrm>
            <a:off x="6632853" y="1578765"/>
            <a:ext cx="44021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버스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정류소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(bus_dist)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2B2BB-9F4A-4560-AFBD-257CE970C3EE}"/>
              </a:ext>
            </a:extLst>
          </p:cNvPr>
          <p:cNvSpPr txBox="1"/>
          <p:nvPr/>
        </p:nvSpPr>
        <p:spPr>
          <a:xfrm>
            <a:off x="1691285" y="1578765"/>
            <a:ext cx="368050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전체 버스 정류소 시각화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930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3.1.5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공원까지 최단거리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031ED-6CD2-46D7-96B9-4AA486633F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07442"/>
            <a:ext cx="3929238" cy="3152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4287F-023E-43A7-A9F2-D36220C4BA71}"/>
              </a:ext>
            </a:extLst>
          </p:cNvPr>
          <p:cNvSpPr txBox="1"/>
          <p:nvPr/>
        </p:nvSpPr>
        <p:spPr>
          <a:xfrm>
            <a:off x="582646" y="5330285"/>
            <a:ext cx="109675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앞선 이용 특성 분석에서 공원 인근에서 여가의 목적으로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이용하는 수요가 매우 높은 것을 확인하였습니다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따라 인접한 공원까지의 최단 거리가 수요를 설명할 수 있는 변수라 판단하여 거리를 매핑하고자 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 정보가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’10.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도시계획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공간시설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r>
              <a:rPr lang="en-US" altLang="ko-KR" sz="16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이름 및 공간 분류가 잘 입력되지 않아 지도에 전체 시설을 시각화한 후 공원 및 녹지에 해당하는 시설의 인덱스를 확인하여 기록한 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시설만 남긴 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그리드별로 인접 공원의 최단 거리를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매핑하였습니다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공원까지 최단거리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(park_dist)’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2A3346-E857-4228-BC09-38E830E31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7732" y="1969580"/>
            <a:ext cx="4204914" cy="3252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E5F357-9CB8-4456-840E-57E69AC9F7F9}"/>
              </a:ext>
            </a:extLst>
          </p:cNvPr>
          <p:cNvSpPr txBox="1"/>
          <p:nvPr/>
        </p:nvSpPr>
        <p:spPr>
          <a:xfrm>
            <a:off x="7943352" y="1606010"/>
            <a:ext cx="411865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(park_dist)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DC91B6-5204-439F-9AB7-B38938399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9971" y="2009831"/>
            <a:ext cx="3512648" cy="3182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1FDEDC-9AD6-4FEA-B630-C08ED1CDFB3F}"/>
              </a:ext>
            </a:extLst>
          </p:cNvPr>
          <p:cNvSpPr txBox="1"/>
          <p:nvPr/>
        </p:nvSpPr>
        <p:spPr>
          <a:xfrm>
            <a:off x="4094858" y="1593455"/>
            <a:ext cx="368050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공원 시설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9B28F-B1D5-4B3C-832E-426D5FEB40DE}"/>
              </a:ext>
            </a:extLst>
          </p:cNvPr>
          <p:cNvSpPr txBox="1"/>
          <p:nvPr/>
        </p:nvSpPr>
        <p:spPr>
          <a:xfrm>
            <a:off x="582646" y="1602960"/>
            <a:ext cx="276394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전체 공간 시설 시각화</a:t>
            </a:r>
          </a:p>
        </p:txBody>
      </p:sp>
      <p:cxnSp>
        <p:nvCxnSpPr>
          <p:cNvPr id="14" name="직선 화살표 연결선 13"/>
          <p:cNvCxnSpPr>
            <a:endCxn id="10" idx="1"/>
          </p:cNvCxnSpPr>
          <p:nvPr/>
        </p:nvCxnSpPr>
        <p:spPr>
          <a:xfrm>
            <a:off x="3843553" y="3600996"/>
            <a:ext cx="33641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원호 14"/>
          <p:cNvSpPr/>
          <p:nvPr/>
        </p:nvSpPr>
        <p:spPr>
          <a:xfrm rot="16838963">
            <a:off x="6351059" y="1173675"/>
            <a:ext cx="686088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93792" y="1102758"/>
            <a:ext cx="2511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’06.</a:t>
            </a:r>
            <a:r>
              <a:rPr lang="ko-KR" altLang="en-US" sz="1600" smtClean="0">
                <a:solidFill>
                  <a:schemeClr val="accent2"/>
                </a:solidFill>
              </a:rPr>
              <a:t>공원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8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3.1.6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공공시설까지 최단거리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4B24FC-52FB-4CF1-BFE3-17592465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6596" y="1934861"/>
            <a:ext cx="4573759" cy="3562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D3483-7B7C-4346-9A4C-C8EC1E350A2F}"/>
              </a:ext>
            </a:extLst>
          </p:cNvPr>
          <p:cNvSpPr txBox="1"/>
          <p:nvPr/>
        </p:nvSpPr>
        <p:spPr>
          <a:xfrm>
            <a:off x="5836596" y="1596307"/>
            <a:ext cx="463150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공공시설까지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(public_dist)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8DCE27-271A-4A53-8793-48689A40B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90055"/>
              </p:ext>
            </p:extLst>
          </p:nvPr>
        </p:nvGraphicFramePr>
        <p:xfrm>
          <a:off x="1768393" y="1730958"/>
          <a:ext cx="3188546" cy="3413760"/>
        </p:xfrm>
        <a:graphic>
          <a:graphicData uri="http://schemas.openxmlformats.org/drawingml/2006/table">
            <a:tbl>
              <a:tblPr firstRow="1" bandCol="1">
                <a:tableStyleId>{5FD0F851-EC5A-4D38-B0AD-8093EC10F338}</a:tableStyleId>
              </a:tblPr>
              <a:tblGrid>
                <a:gridCol w="3188546">
                  <a:extLst>
                    <a:ext uri="{9D8B030D-6E8A-4147-A177-3AD203B41FA5}">
                      <a16:colId xmlns:a16="http://schemas.microsoft.com/office/drawing/2014/main" val="1411119751"/>
                    </a:ext>
                  </a:extLst>
                </a:gridCol>
              </a:tblGrid>
              <a:tr h="157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공공시설 목록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811216"/>
                  </a:ext>
                </a:extLst>
              </a:tr>
              <a:tr h="131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기타 공공청사시설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616076"/>
                  </a:ext>
                </a:extLst>
              </a:tr>
              <a:tr h="1315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기타 사회복지시설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946228"/>
                  </a:ext>
                </a:extLst>
              </a:tr>
              <a:tr h="1315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청사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국가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367153"/>
                  </a:ext>
                </a:extLst>
              </a:tr>
              <a:tr h="150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기타 도서관 시설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801022"/>
                  </a:ext>
                </a:extLst>
              </a:tr>
              <a:tr h="1315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유치원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638812"/>
                  </a:ext>
                </a:extLst>
              </a:tr>
              <a:tr h="1315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기타청소년수련시설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79043"/>
                  </a:ext>
                </a:extLst>
              </a:tr>
              <a:tr h="1315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지방자치단체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546076"/>
                  </a:ext>
                </a:extLst>
              </a:tr>
              <a:tr h="1315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기타 공공직업훈련시설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60524"/>
                  </a:ext>
                </a:extLst>
              </a:tr>
              <a:tr h="1315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공관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83363"/>
                  </a:ext>
                </a:extLst>
              </a:tr>
              <a:tr h="150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기타 연구시설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26153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2408DCE-27F9-4756-91B1-8E8CA5050D04}"/>
              </a:ext>
            </a:extLst>
          </p:cNvPr>
          <p:cNvSpPr txBox="1"/>
          <p:nvPr/>
        </p:nvSpPr>
        <p:spPr>
          <a:xfrm>
            <a:off x="957337" y="5497384"/>
            <a:ext cx="107294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’11.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도시계획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공공문화체육시설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자료에는 다양한 공공시설들에 대한 공간정보가 담겨있습니다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인근 공공시설로 이동하기 위한 수단으로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선택하는 사람들이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있을거라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생각하여 인접 공공 시설까지의 최단거리 또한 매핑해 보았습니다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위의 표에 기술한 시설 목록에 해당하는 시설만 불러온 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그리드별로 인접 공공시설까지의 최단거리를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공공시설까지 최단거리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(public_dist)’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40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3.1.7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대학교까지 최단거리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0B4E6B-D157-4571-A20F-6A715349A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967" y="2003323"/>
            <a:ext cx="4345403" cy="336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119E9-9599-4FF8-9149-BE06B80F334D}"/>
              </a:ext>
            </a:extLst>
          </p:cNvPr>
          <p:cNvSpPr txBox="1"/>
          <p:nvPr/>
        </p:nvSpPr>
        <p:spPr>
          <a:xfrm>
            <a:off x="6446558" y="1577419"/>
            <a:ext cx="386862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(univ_dist)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ADC84-90A9-4F5D-BF19-15E9ADE2794B}"/>
              </a:ext>
            </a:extLst>
          </p:cNvPr>
          <p:cNvSpPr txBox="1"/>
          <p:nvPr/>
        </p:nvSpPr>
        <p:spPr>
          <a:xfrm>
            <a:off x="771242" y="5452548"/>
            <a:ext cx="107294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’11.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도시계획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공공문화체육시설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자료에는 고양시에 위치한 대학교에 대한 공간정보가 담겨있습니다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대학교에 인접한 스테이션 또한 수요와 연관이 있을 것이라 판단하여 그리드별로 인접 대학까지의 최단 거리를 매핑해 보았습니다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고양시에는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대학이 존재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도시화 지역의 근교에 위치하고 있는 특징이 있었습니다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매핑 결과 대학교 수가 적어 다른 변수들에 비해 최단 거리가 먼 그리드가 많이 존재하는 것을 확인할 수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대학교까지 최단거리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(univ_dist)’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C62E90-4A36-4869-980E-2856466A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32" y="2003323"/>
            <a:ext cx="2918690" cy="3361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DE6761-8F00-436C-9C15-1775DD524650}"/>
              </a:ext>
            </a:extLst>
          </p:cNvPr>
          <p:cNvSpPr txBox="1"/>
          <p:nvPr/>
        </p:nvSpPr>
        <p:spPr>
          <a:xfrm>
            <a:off x="1711924" y="1577419"/>
            <a:ext cx="368050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고양시 내 위치한 </a:t>
            </a:r>
            <a:r>
              <a:rPr lang="en-US" altLang="ko-KR" sz="1600" b="1" dirty="0"/>
              <a:t>7</a:t>
            </a:r>
            <a:r>
              <a:rPr lang="ko-KR" altLang="en-US" sz="1600" b="1" dirty="0"/>
              <a:t>개 대학 위치 시각화</a:t>
            </a:r>
          </a:p>
        </p:txBody>
      </p:sp>
    </p:spTree>
    <p:extLst>
      <p:ext uri="{BB962C8B-B14F-4D97-AF65-F5344CB8AC3E}">
        <p14:creationId xmlns:p14="http://schemas.microsoft.com/office/powerpoint/2010/main" val="127226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3.1.8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초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고까지 최단거리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88D4A-5489-4212-A5B4-EF3F4F7A15CD}"/>
              </a:ext>
            </a:extLst>
          </p:cNvPr>
          <p:cNvSpPr txBox="1"/>
          <p:nvPr/>
        </p:nvSpPr>
        <p:spPr>
          <a:xfrm>
            <a:off x="0" y="5633002"/>
            <a:ext cx="121967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’11.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도시계획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공공문화체육시설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자료에는 고양시 내 초중고 정보가 있어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 또한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이용의 접근성과 관련이 있다고 판단하여 그리드별로 인접 대학까지의 최단 거리를 매핑해 보았습니다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고양시에는 초등학교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96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중학교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고등학교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39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180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학교가 존재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개발된 지역에 골고루 분포하고 있는 것을 확인할 수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초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고까지 최단거리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(school_dist)’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E19D27-62FC-4523-BDDC-9C52C7B7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611" y="1945109"/>
            <a:ext cx="4625772" cy="3538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E5E324-D2D1-4001-8AAB-AA0742E5062D}"/>
              </a:ext>
            </a:extLst>
          </p:cNvPr>
          <p:cNvSpPr txBox="1"/>
          <p:nvPr/>
        </p:nvSpPr>
        <p:spPr>
          <a:xfrm>
            <a:off x="6597494" y="1548027"/>
            <a:ext cx="415157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초중고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(school_dist)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1F3E5B-C914-4602-AA33-F0A2BF16F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9155" y="1945109"/>
            <a:ext cx="4387370" cy="3537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DFAE3-2FAF-4E95-B61E-CC3829899001}"/>
              </a:ext>
            </a:extLst>
          </p:cNvPr>
          <p:cNvSpPr txBox="1"/>
          <p:nvPr/>
        </p:nvSpPr>
        <p:spPr>
          <a:xfrm>
            <a:off x="1513109" y="1548027"/>
            <a:ext cx="415946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고양시 내 위치한 초중고 위치 시각화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빨간색 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717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3.1.9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공연장 및 박물관까지 최단거리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48489-B476-428B-A8D1-9E91322AA378}"/>
              </a:ext>
            </a:extLst>
          </p:cNvPr>
          <p:cNvSpPr txBox="1"/>
          <p:nvPr/>
        </p:nvSpPr>
        <p:spPr>
          <a:xfrm>
            <a:off x="0" y="5674560"/>
            <a:ext cx="122357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’26.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공연장 박물관 정보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자료에는 고양시 내 공연장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박물관 및 미술관에 대한 공간정보가 담겨있어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시설에 대한 접근성이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수요와 관련이 있다고 판단하여 그리드별로 인접한 공연장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박물관 시설까지의 최단 거리를 매핑해 보았습니다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고양시에는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공연장과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박물관 및 미술관 총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시설이 존재하며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일산지구와 화정지구에 많이 분포하는 것을 확인할 수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공연장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박물관까지 최단거리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(hall_dist)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0AC27A-2432-4D94-82E9-C28EC29CE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5515" y="1955656"/>
            <a:ext cx="4654935" cy="3649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EC772-8EFA-4150-8AFD-775E5A3F36F6}"/>
              </a:ext>
            </a:extLst>
          </p:cNvPr>
          <p:cNvSpPr txBox="1"/>
          <p:nvPr/>
        </p:nvSpPr>
        <p:spPr>
          <a:xfrm>
            <a:off x="6459070" y="1547438"/>
            <a:ext cx="456458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공연장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박물관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(hall_dist)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310BED-9E41-418E-A18B-A5606D96E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198" y="1955656"/>
            <a:ext cx="4568907" cy="3592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67CB-5791-48CD-A3C9-C3BF0FDC1570}"/>
              </a:ext>
            </a:extLst>
          </p:cNvPr>
          <p:cNvSpPr txBox="1"/>
          <p:nvPr/>
        </p:nvSpPr>
        <p:spPr>
          <a:xfrm>
            <a:off x="1616399" y="1548027"/>
            <a:ext cx="368050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고양시 내 공연장 및 박물관 위치 시각화</a:t>
            </a:r>
          </a:p>
        </p:txBody>
      </p:sp>
    </p:spTree>
    <p:extLst>
      <p:ext uri="{BB962C8B-B14F-4D97-AF65-F5344CB8AC3E}">
        <p14:creationId xmlns:p14="http://schemas.microsoft.com/office/powerpoint/2010/main" val="162981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3.1.10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체육시설까지 최단거리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8DA6D-38A6-4AD0-AB0E-52C3A45CB715}"/>
              </a:ext>
            </a:extLst>
          </p:cNvPr>
          <p:cNvSpPr txBox="1"/>
          <p:nvPr/>
        </p:nvSpPr>
        <p:spPr>
          <a:xfrm>
            <a:off x="731275" y="5465203"/>
            <a:ext cx="107294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’27.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체육시설 현황 정보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자료에는 고양시 내 다양한 체육 시설에 대한 공간정보가 담겨있어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시설에 대한 접근성이 여가 및 레저 목적의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수요와 관련이 있다고 판단하여 그리드별로 인접한 체육 시설까지의 최단 거리를 매핑해 보았습니다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자료에 기재된 체육시설에는 게이트볼장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배드민턴장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농구장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족구장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풋살장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다양한 체육시설들이 존재하며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내에 골고루 분포되어 있는 것을 확인할 수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체육시설까지 최단거리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(sport_dist)’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EE9AA8-DCFD-4CEF-A82D-B22D9A31E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734" y="1932421"/>
            <a:ext cx="4481255" cy="3505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7A9E9-3C52-443C-98F5-56A9394A8B1A}"/>
              </a:ext>
            </a:extLst>
          </p:cNvPr>
          <p:cNvSpPr txBox="1"/>
          <p:nvPr/>
        </p:nvSpPr>
        <p:spPr>
          <a:xfrm>
            <a:off x="6799158" y="1566133"/>
            <a:ext cx="421983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체육시설 최단거리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(sport_dist)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ACE85E-7294-4CD9-B1A2-445B84765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962" y="1960156"/>
            <a:ext cx="4992037" cy="350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42EA4-1969-4112-A1A5-E989BED99E89}"/>
              </a:ext>
            </a:extLst>
          </p:cNvPr>
          <p:cNvSpPr txBox="1"/>
          <p:nvPr/>
        </p:nvSpPr>
        <p:spPr>
          <a:xfrm>
            <a:off x="1879599" y="1566133"/>
            <a:ext cx="368050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고양시 체육시설 위치 시각화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파란색 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233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665814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(3.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대여소 접근성 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612" y="1238865"/>
            <a:ext cx="399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3.1.11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버스정류소의 승하차 정보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B2AED-7A55-40D1-B404-05CCAD8D9403}"/>
              </a:ext>
            </a:extLst>
          </p:cNvPr>
          <p:cNvSpPr txBox="1"/>
          <p:nvPr/>
        </p:nvSpPr>
        <p:spPr>
          <a:xfrm>
            <a:off x="491612" y="1577419"/>
            <a:ext cx="107294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정류소의 위치는 고양시 주요 도로에 일정 간격마다 설치되었기 때문에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앞선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3.1.4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버스 정류소의 최단 거리 정보만으로는 버스 이용의 수요를 정확하게 반영할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 없습니다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버스 정류소에 대한 수요 또한 변수에 반영하고자 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’21.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정류장별 </a:t>
            </a:r>
            <a:r>
              <a:rPr lang="ko-KR" altLang="en-US" sz="16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자료에는 고양시 버스에 대한 최근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동안의 버스 정류장별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정보를 담고 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자료를 통하여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그리드별 </a:t>
            </a:r>
            <a:r>
              <a:rPr lang="ko-KR" altLang="en-US" sz="16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최인접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버스 정류소를 구한 뒤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정류소의 </a:t>
            </a:r>
            <a:r>
              <a:rPr lang="en-US" altLang="ko-KR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년간 탑승 인원 수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매핑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정류장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정보의 경우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STATION_ID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중복된 것에 대해 큰 것만 남기고 제외하였고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 총 이용이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365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적은 자료는 자료에 오류가 있는 것이라 판단하여 제외하였습니다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그리드별 매핑 결과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인원이 매우 많은 곳이 존재하였는데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호선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화정역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앞 버스 정류소의 연간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건이 넘어 수요가 매우 집중되어 있는 것을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피처는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버스정류소의 승하차 인원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(bus_geton)’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10E79-02AF-4F9A-9221-BE7AF4F5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917" y="3411607"/>
            <a:ext cx="4309129" cy="3314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A4777-8B3D-4F4F-B31D-50CE438127B2}"/>
              </a:ext>
            </a:extLst>
          </p:cNvPr>
          <p:cNvSpPr txBox="1"/>
          <p:nvPr/>
        </p:nvSpPr>
        <p:spPr>
          <a:xfrm>
            <a:off x="1331353" y="4776576"/>
            <a:ext cx="4193957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인접 버스정류소의 </a:t>
            </a:r>
            <a:r>
              <a:rPr lang="ko-KR" altLang="en-US" sz="1600" b="1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인원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(bus_geton)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히스토그램</a:t>
            </a:r>
            <a:endParaRPr lang="ko-KR" altLang="en-US" sz="1600" b="1" dirty="0"/>
          </a:p>
        </p:txBody>
      </p:sp>
      <p:sp>
        <p:nvSpPr>
          <p:cNvPr id="8" name="원호 7"/>
          <p:cNvSpPr/>
          <p:nvPr/>
        </p:nvSpPr>
        <p:spPr>
          <a:xfrm rot="11159222">
            <a:off x="5070456" y="5023187"/>
            <a:ext cx="1396313" cy="912444"/>
          </a:xfrm>
          <a:prstGeom prst="arc">
            <a:avLst/>
          </a:prstGeom>
          <a:ln w="19050">
            <a:solidFill>
              <a:srgbClr val="FFB9B9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69" y="149469"/>
            <a:ext cx="7984491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kern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kern="0" err="1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피프틴을</a:t>
            </a:r>
            <a:r>
              <a:rPr lang="ko-KR" altLang="en-US" kern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이용하는 사람들은 어떠한 특성을 갖고 있을까</a:t>
            </a:r>
            <a:r>
              <a:rPr lang="en-US" altLang="ko-KR" kern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?”</a:t>
            </a:r>
            <a:endParaRPr lang="ko-KR" altLang="en-US" sz="13800" kern="0">
              <a:solidFill>
                <a:srgbClr val="00B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9712" y="1485551"/>
            <a:ext cx="11231545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사용한 데이터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이용한 데이터는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’01.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.csv’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 현황을 잘 반영하고 있다고 생각하여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추가적으로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’02.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자전거스테이션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.csv’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데이터는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데이터의 스테이션 번호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Station_ID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해당하는 스테이션이 무엇인지를 알아보기 위해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en-US" altLang="ko-KR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’01.</a:t>
            </a:r>
            <a:r>
              <a:rPr lang="ko-KR" altLang="en-US" sz="1600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</a:t>
            </a:r>
            <a:r>
              <a:rPr lang="en-US" altLang="ko-KR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600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숫자형으로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되어 있는 변수들인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LEAS_NO, LEAS_STATION, LEAS_DEF_NO, RTN_STATION, RTN_DEF_NO, MEMB_NO, TEMP_MEMB_NO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숫자의 의미가 없으므로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문자형으로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연도별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요일별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 현황을 알기 위해 주어진 대여 시간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(LEAS_DATE)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year(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month(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day(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쪼개었습니다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 시간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(LEAS_DATE)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반납 시간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(RTN_DATE)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datetime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변경하여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이용시간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time_diff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계산하였고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시간대별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요일별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이용현황을 알기 위해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대여시간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(LEAS_DATE)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leas_hour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leas_wd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나누었습니다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4)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데이터에는 알려지지 않은 스테이션 번호인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0, 998, 999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자료는 자전거 수리 및 교체로 인해 수거된 사용으로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 분석의 취지인 이용자의 특성을 알아보기에는 부적합하다고 생각하여 제거하였습니다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앞서 계산한 이용시간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time_diff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변수의 분포를 확인한 결과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분도 채 사용하지 않은 것도 있고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며칠 동안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심지어 몇 달 동안을 사용한 데이터도 있었습니다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피프틴은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내 반납이 원칙인데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데이터들을 모두 포함하면 우리 분석의 취지에 맞지 않다고 판단하여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미만으로 사용한 데이터를 제거하였고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대부분이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내 사용한 값들로 이루어져 있으므로 이용시간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time_diff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95% quantile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값인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분을 초과하여 사용된 데이터를 제거하였습니다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‘02.</a:t>
            </a: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자전거스테이션</a:t>
            </a:r>
            <a:r>
              <a:rPr lang="en-US" altLang="ko-KR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Station_ID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숫자의 의미를 갖지 않으므로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숫자형에서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문자형으로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및 피처 구축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평균 총이용량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77795-37EE-4613-94C3-39502F24315E}"/>
              </a:ext>
            </a:extLst>
          </p:cNvPr>
          <p:cNvSpPr txBox="1"/>
          <p:nvPr/>
        </p:nvSpPr>
        <p:spPr>
          <a:xfrm>
            <a:off x="458900" y="1178248"/>
            <a:ext cx="1072944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 팀은 종속변수를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서비스에 대한 수요를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대변하는 변수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그리드별 </a:t>
            </a:r>
            <a:r>
              <a:rPr lang="ko-KR" altLang="en-US" sz="16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일평균 </a:t>
            </a:r>
            <a:r>
              <a:rPr lang="ko-KR" altLang="en-US" sz="16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경우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스테이션이 존재하는 그리드에 대해서만 매핑할 수 있기 때문에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스테이션을 포함한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148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그리드에 대해서만 값을 매기고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나머지 그리드는 값을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채웠습니다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주어진 운영이력 자료는 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동안 집계된 자료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(’17~’19)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이며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집계 기간 내 신설된 스테이션 또한 존재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 때문에 스테이션별 처음 이용이 이루어진 날짜부터 집계 시점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(19.12.31.)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까지의 기간으로 나누어 이용된 기간을 구한 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동안의 총 이용건수를 이 값으로 나누어 스테이션별 일 평균 이용건수를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종속변수는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평균 총이용량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(average_use)’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310FB-9DB1-4A04-B652-B2EE13F07587}"/>
              </a:ext>
            </a:extLst>
          </p:cNvPr>
          <p:cNvSpPr txBox="1"/>
          <p:nvPr/>
        </p:nvSpPr>
        <p:spPr>
          <a:xfrm>
            <a:off x="1955572" y="4269466"/>
            <a:ext cx="303333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일 평균 </a:t>
            </a:r>
            <a:r>
              <a:rPr lang="ko-KR" altLang="en-US" sz="1600" b="1"/>
              <a:t>총 이용량</a:t>
            </a:r>
            <a:r>
              <a:rPr lang="en-US" altLang="ko-KR" sz="1600" b="1"/>
              <a:t>(average_use)</a:t>
            </a:r>
            <a:r>
              <a:rPr lang="ko-KR" altLang="en-US" sz="1600" b="1"/>
              <a:t> </a:t>
            </a:r>
            <a:r>
              <a:rPr lang="ko-KR" altLang="en-US" sz="1600" b="1" dirty="0"/>
              <a:t>히스토그램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4EAFCC-F65E-4DE2-9935-37E19025E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45" y="3035188"/>
            <a:ext cx="5079226" cy="3432944"/>
          </a:xfrm>
          <a:prstGeom prst="rect">
            <a:avLst/>
          </a:prstGeom>
        </p:spPr>
      </p:pic>
      <p:sp>
        <p:nvSpPr>
          <p:cNvPr id="8" name="원호 7"/>
          <p:cNvSpPr/>
          <p:nvPr/>
        </p:nvSpPr>
        <p:spPr>
          <a:xfrm rot="11159222">
            <a:off x="4368567" y="4536805"/>
            <a:ext cx="1396313" cy="912444"/>
          </a:xfrm>
          <a:prstGeom prst="arc">
            <a:avLst/>
          </a:prstGeom>
          <a:ln w="19050">
            <a:solidFill>
              <a:srgbClr val="FFB9B9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7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50" y="3240824"/>
            <a:ext cx="4218597" cy="2924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11" y="3240824"/>
            <a:ext cx="4285559" cy="29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457" y="1211529"/>
            <a:ext cx="10678963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그리드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645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중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 스테이션을 포함한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(has_station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148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개만 다중회귀 모델을 만드는 데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분석에 사용하지 않는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hex_id, geometry, has_station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변수를 제거하였습니다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이용할 독립변수는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다음으로는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피처들의 분포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파악하고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너무 왜곡되어 있을 경우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스케일링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실시하였습니다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457" y="2526476"/>
            <a:ext cx="1104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종속변수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(average_use)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히스토그램을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distplot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그려보았는데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이용이 왼쪽에 많이 치우쳐져 있음을 확인할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피처의 분포가 정규분포의 형태를 띄는 것이 좋으므로 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average_use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 로그변환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시켜주어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정규분포와 비슷한 형태로 만들었습니다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863468" y="4310563"/>
            <a:ext cx="404940" cy="48305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5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7207523" y="3187473"/>
            <a:ext cx="483598" cy="48305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3142" y="1859656"/>
            <a:ext cx="26940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다음으로는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독립변수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들에 대한 분포를 살펴보았습니다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distplot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살펴보면 왼쪽으로 지나치게 치우친 변수들이 보입니다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대해 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skew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함수를 사용하여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변수의 왜곡의 정도를 알아보고 이 값이 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크다면 해당 변수들에도 로그변환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시켜주었습니다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결과를 다시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distplot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그린 것이 오른쪽입니다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변수들의 왜곡 정도가 많이 줄었음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알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14" y="82486"/>
            <a:ext cx="4523468" cy="66930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34" y="82484"/>
            <a:ext cx="4599095" cy="66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259" y="4453130"/>
            <a:ext cx="107466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앞서 왜곡이 심한 독립변수들을 로그변환을 시켜주었지만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변수의 측정단위가 같은 것은 아닙니다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Boxplot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그림을 그려 확인한 결과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,16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변수인 주거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(housing)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변수는 주거시설의 연면적으로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왜곡 정도가 심하지 않아 로그변환을 해주지 않았고 연면적 값이 워낙 커서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변수들에 비해 스케일 차이가 심합니다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 그림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독립변수들의 왜곡이 심하지 않고 대부분 정규분포를 따르므로 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표준화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(standard scaler)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스케일링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해주었습니다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표준화란 각 독립변수들에 대해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변수의 평균을 빼고 표준편차로 나눠 주는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그러면 변수의 값이 평균이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이고 분산이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정규분포를 따르게 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boxplot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그려보면 모든 변수의 스케일 차이가 심하지 않음을 알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오른쪽 그림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75" y="1278534"/>
            <a:ext cx="5970747" cy="28608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" y="1208172"/>
            <a:ext cx="5969978" cy="293120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969978" y="2388017"/>
            <a:ext cx="33641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5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155" y="2013991"/>
            <a:ext cx="23205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왼쪽의 그림은 독립변수들과 종속변수 간의 산점도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(scatter plot)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그려본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자전거도로까지의 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(bike_road_dist),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전철역까지의 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(subway_dist),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공원까지의 거리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(park_dist)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종속변수 간 선형성이 두드러지게 보입니다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36312" y="3877417"/>
            <a:ext cx="3581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스케일링을 마치고 전체 독립변수에 대해 선형회귀 모델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(OLS)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적합시킨 결과입니다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summary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살펴보면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모형에 대한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F-statistic prob.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유의했으며 설명력을 나타내는 지표인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Adj. R-squared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0.354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개별 변수에 대해서는 유의하지 않은 변수들이 있었습니다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34871" y="720814"/>
            <a:ext cx="292018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OLS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적합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변수 대상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8033247" y="226921"/>
            <a:ext cx="0" cy="63606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" b="19943"/>
          <a:stretch/>
        </p:blipFill>
        <p:spPr>
          <a:xfrm>
            <a:off x="2451737" y="149469"/>
            <a:ext cx="5479887" cy="65139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440" y="1259152"/>
            <a:ext cx="3886302" cy="24184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407191" y="1701940"/>
            <a:ext cx="1655551" cy="312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8175631" y="3031099"/>
            <a:ext cx="404940" cy="48305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175631" y="880130"/>
            <a:ext cx="404940" cy="48305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8175631" y="5341534"/>
            <a:ext cx="404940" cy="48305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5542" y="1534765"/>
            <a:ext cx="292018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잔차분석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385" y="2113492"/>
            <a:ext cx="401693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이번에는 데이터에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영향점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레버리지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이상점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있는지를 확인해보았습니다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점들은 데이터의 일반적 경향과 벗어나는 점으로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그냥 두면 일반적 경향을 반영하는 모델을 만들기 어려워지기 때문에 제거합니다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영향점은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cook’s distance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큰 값으로 구했고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이상점은 표준화 잔차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표준화시켰기 때문에 보통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사이의 값을 가져야 함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 크게 다른 값으로 구했습니다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결과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55, 132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점을 이상한 점들로 판단하고 제거했습니다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레버리지의 경우는 특별히 튀는 점이 없어 제거하지 않았습니다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그림은 위에서 아래로 영향점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(influence),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레버리지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(leverage),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이상점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(outlier)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나타낸 그림이며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왼쪽은 이상한 점을 제거하기 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오른쪽은 제거한 후입니다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02" y="99676"/>
            <a:ext cx="3269639" cy="2145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0" y="58084"/>
            <a:ext cx="3396428" cy="22283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02" y="2269078"/>
            <a:ext cx="3269639" cy="21451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24" y="2269078"/>
            <a:ext cx="3436864" cy="22548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02" y="4509191"/>
            <a:ext cx="3269639" cy="21915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0" y="4552029"/>
            <a:ext cx="3396428" cy="2276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84763" y="494100"/>
            <a:ext cx="75229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영향점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17113" y="2693435"/>
            <a:ext cx="83266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레버리지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9580" y="4941542"/>
            <a:ext cx="75229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이상점</a:t>
            </a:r>
          </a:p>
        </p:txBody>
      </p:sp>
    </p:spTree>
    <p:extLst>
      <p:ext uri="{BB962C8B-B14F-4D97-AF65-F5344CB8AC3E}">
        <p14:creationId xmlns:p14="http://schemas.microsoft.com/office/powerpoint/2010/main" val="33164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471" y="1242430"/>
            <a:ext cx="292018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잔차분석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9507" y="4859872"/>
            <a:ext cx="10196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 번째 그림은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‘Residual vs. Fitted plot’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그래프의 점들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잔차들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랜덤한 편이고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빨간색 실선이 회색 점선과 많이 겹치는 것으로 보아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모형의 선형성이 성립함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알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번째 그림은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‘Q-Q plot’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대각선에 잘 맞아떨어지는 것으로 보아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잔차의 정규성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성립합니다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번째 그림은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‘Residual plot’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역시 점들이 랜덤한 편이며 빨간 실선이 대체로 수평을 이루므로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잔차의 등분산성과 독립성이 성립함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알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이렇게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그림을 확인한 결과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좀 더 정교한 회귀 모델이 나올 수 있을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163" y="1883660"/>
            <a:ext cx="4073983" cy="27757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06" y="1701758"/>
            <a:ext cx="4097694" cy="29237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54" y="1701758"/>
            <a:ext cx="4128894" cy="29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458" y="1306631"/>
            <a:ext cx="39971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OLS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적합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이상치 제거 버전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6458" y="5030323"/>
            <a:ext cx="5151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summary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결과를 확인해 보면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Adj. R-squared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0.404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아까 적합했던 모델보다 더 설명력이 좋아졌음을 알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회귀모형은 유의하지만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개별 회귀계수들은 유의하지 않은 것들이 있어 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유의한 변수만 선택하는 것이 필요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 보입니다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0" y="865302"/>
            <a:ext cx="4773351" cy="55902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8" y="1818516"/>
            <a:ext cx="4876800" cy="30384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48652" y="2418377"/>
            <a:ext cx="1900041" cy="312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436231" y="965630"/>
            <a:ext cx="409229" cy="312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201" y="1276486"/>
            <a:ext cx="39971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다중공선성 진단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3116" y="691240"/>
            <a:ext cx="39971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변수선택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(Stepwise Selection)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06759" y="277163"/>
            <a:ext cx="0" cy="63606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2992" y="2288487"/>
            <a:ext cx="20174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독립변수들 간에 다중공선성이 있는지를 알아보기 위해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VIF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구하고 내림차순으로 정렬하였습니다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보통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VIF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이상이면 다중공선성이 있다고 보는데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독립변수들이 작은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VIF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갖고 있어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다중공선성은 없다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 볼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1133" y="3111973"/>
            <a:ext cx="68764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유의한 변수만을 골라내기 위해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변수선택의 방법 중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Stepwise Selection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방법은 전진 선택법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(Forward Selection)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개선한 것으로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p-value(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유의확률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지정한 확률값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1(threshold_in)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작은 변수들을 하나씩 추가하되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하나씩 추가할 때마다 지정한 확률값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2(threshold_out)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커지는 변수들을 제거하는 방법입니다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threshold_in, threshold_out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0.25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지정하였습니다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보통 변수선택 시에는 확률값을 크게 두기 때문이기도 하지만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좀 더 다양한 변수들을 반영하고 싶었기 때문입니다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독립변수와 종속변수 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scatter plot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큰 선형성을 보인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park_dist, bike_road_dist, subway_dist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변수는 미리 추가한 후 나머지 변수들을 추가하였습니다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선택된 변수는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park_dist, bike_road_dist, subway_dist, bus_dist, hall_dist, univ_dist, school_dist, height, neighbor, commerce, housing, livin_pop, bus_geton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1" y="1615040"/>
            <a:ext cx="2257425" cy="5029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19" y="1249350"/>
            <a:ext cx="7515981" cy="173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7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유의한 피처 선별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4395787"/>
            <a:ext cx="59699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선택된 변수로 선형회귀 적합 시 거주인구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(livin_pop)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변수의 회귀계수가 음수 값이 나와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거주인구가 많을수록 이용량이 적다는 해석이 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하지만 그와는 반대로 주거시설 연면적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(housing)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양수 값으로 주거시설이 많을수록 이용량이 많습니다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상반되는 해석에 의문점을 느껴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간 상관계수를 구해보았습니다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오른쪽의 그림은 모든 변수에 대해 상관계수값을 히트맵으로 나타낸 것입니다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여기서는 거주인구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(livin_pop)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주거시설 연면적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(housing)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간의 상관성이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0.76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가장 높게 나왔습니다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독립변수 간 상관성이 높으면 좋은 모델을 만드는 데 걸림돌이 되므로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두 변수 중 좀 더 유의했던 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주거시설 연면적</a:t>
            </a:r>
            <a:r>
              <a:rPr lang="en-US" altLang="ko-KR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(housing) </a:t>
            </a:r>
            <a:r>
              <a:rPr lang="ko-KR" altLang="en-US" sz="14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변수만 남기고 거주인구 변수를 제거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다시 다중회귀 모델을 적합했습니다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68586" y="-1"/>
            <a:ext cx="3120498" cy="1808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25" y="1059767"/>
            <a:ext cx="3412312" cy="33360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36" y="0"/>
            <a:ext cx="658728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63782" y="61917"/>
            <a:ext cx="402626" cy="390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59117" y="3695307"/>
            <a:ext cx="980387" cy="435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54" y="1568203"/>
            <a:ext cx="3906672" cy="37104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1" y="1540020"/>
            <a:ext cx="5786354" cy="3738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770" y="1198870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1.1.1 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 시간 분포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3011" y="1198870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1.1.2 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여부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801" y="5323582"/>
            <a:ext cx="586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이용거리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time_diff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분포를 보았을 때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사용자들은 평균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분을 사용하며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중위값은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분이었습니다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 많은 시간을 타지 않는 것으로 보아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피프틴을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단거리 교통수단으로 사용하는 것으로 보입니다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3370" y="5323582"/>
            <a:ext cx="5194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회원일 때는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MEMB_NO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 있고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비회원이면 이 값이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임을 이용해 회원이면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아니면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나타내는 더미 변수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(MEM_DUM)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만들었습니다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회원의 사용이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75%,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비회원의 사용이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25%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대부분 회원이 사용하고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606073" y="1121656"/>
            <a:ext cx="0" cy="539309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62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54363" y="228407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3.3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해석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502592" y="294306"/>
            <a:ext cx="0" cy="63606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8994" y="4997857"/>
            <a:ext cx="5264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선택된 유의한 피처들만 갖고 만든 다중회귀 모델의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Adj. R-squared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0.406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가장 좋은 설명력을 보였습니다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Durbin-Watson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통계량은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1.980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작으므로 자기상관은 없습니다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Cond. No.(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상태지수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2.89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작은 값을 가지므로 다중공선성 또한 없습니다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6697" y="4592895"/>
            <a:ext cx="63118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종속변수인 일평균 총 이용량과 높은 선형성을 보인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park_dist(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공원까지의 거리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bike_road_dist(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도로까지의 거리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subway_dist(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전철역까지의 거리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변수는 유의확률도 낮아 매우 유의했습니다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스테이션이 위치한 곳 주변에 자전거 도로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공원이 가까울수록 이용량이 높아짐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의미합니다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hall_dist(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박물관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공연장까지의 거리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univ_dist(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주변 대학교까지의 거리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school_dist(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주변 초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고등학교까지의 거리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매우 유의했는데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학교와 문화시설이 스테이션 주변에 있을수록 이용량이 높아짐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의미합니다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7520" y="206825"/>
            <a:ext cx="367641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회귀계수에 대한 해석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2" y="3824403"/>
            <a:ext cx="3294682" cy="11291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20" y="616580"/>
            <a:ext cx="4357819" cy="39624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2" y="1186228"/>
            <a:ext cx="4116321" cy="259384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148552" y="1743959"/>
            <a:ext cx="1701831" cy="226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7520" y="1222176"/>
            <a:ext cx="1093474" cy="814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97520" y="2093522"/>
            <a:ext cx="1093474" cy="206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97520" y="2351560"/>
            <a:ext cx="1093474" cy="796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97520" y="3176832"/>
            <a:ext cx="1093474" cy="206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15473" y="3435054"/>
            <a:ext cx="1093474" cy="846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34073" y="4328945"/>
            <a:ext cx="1093474" cy="206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b="1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3.3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해석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985" y="1231757"/>
            <a:ext cx="39971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회귀계수에 대한 해석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770" y="1811041"/>
            <a:ext cx="5192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아주 유의했던 변수 중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bus_dist(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버스정류소까지의 거리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다른 대여소 접근성 변수들과는 달리 양의 회귀계수 값을 가졌습니다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전철역과는 다르게 버스정류소 근처의 자전거 스테이션은 많이 이용하지 않았습니다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height(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변수도 유의했는데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스테이션이 위치한 곳의 고도가 높을수록 이용량이 낮아졌습니다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bus_geton(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승하차인원 정보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승하차인원이 많을수록 그 주변 자전거 스테이션의 이용량이 많아졌습니다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housing(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주거시설 연면적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neighbor(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근린생활시설 연면적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양수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commerce(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상업시설 연면적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음수의 회귀계수 값을 보였는데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스테이션이 위치한 곳에 주거 및 근린생활시설이 많을수록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상업지구가 적을수록 수요량이 높음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의미합니다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이유는 오른쪽 이미지 참고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그러므로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종속변수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일평균 총이용건수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 가장 영향을 많이 미치는 변수로는 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 근처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 근처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버스정류소 근처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공연장 및 박물관 근처</a:t>
            </a:r>
            <a:r>
              <a:rPr lang="en-US" altLang="ko-KR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6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대학교 근처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 나타났습니다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62" y="229855"/>
            <a:ext cx="6197355" cy="4703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544751" y="5014126"/>
            <a:ext cx="65147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파란색 점은 상업시설에 해당하는 건물이며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육각형 그리드의 색깔은 그리드별 상업시설 연면적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(commerce)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변수에 부여된 값을 시각적으로 나타낸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그리드가 빨간색일수록 부여된 값이 큰것이고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진한 초록색으로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갈수록 값이 작습니다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회색은 값이 없습니다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그림으로 확인한 결과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상업 건물 연면적과 이용 간의 음의 상관관계가 나타나는 이유는 공원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공연장 등의 수요와 양의 상관관계가 있는 지역에 상업 특성에 해당하는 건물이 존재하지 않기 때문입니다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58912" y="4268126"/>
            <a:ext cx="497394" cy="2862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/>
          <p:cNvSpPr/>
          <p:nvPr/>
        </p:nvSpPr>
        <p:spPr>
          <a:xfrm rot="9488602">
            <a:off x="4965570" y="14503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0595" y="254765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’07.</a:t>
            </a:r>
            <a:r>
              <a:rPr lang="ko-KR" altLang="en-US" sz="1600" smtClean="0">
                <a:solidFill>
                  <a:schemeClr val="accent2"/>
                </a:solidFill>
              </a:rPr>
              <a:t>상업시설</a:t>
            </a:r>
            <a:r>
              <a:rPr lang="en-US" altLang="ko-KR" sz="1600" smtClean="0">
                <a:solidFill>
                  <a:schemeClr val="accent2"/>
                </a:solidFill>
              </a:rPr>
              <a:t>+</a:t>
            </a:r>
            <a:r>
              <a:rPr lang="ko-KR" altLang="en-US" sz="1600" smtClean="0">
                <a:solidFill>
                  <a:schemeClr val="accent2"/>
                </a:solidFill>
              </a:rPr>
              <a:t>그리드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769" y="251455"/>
            <a:ext cx="2799942" cy="480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73367" y="96769"/>
            <a:ext cx="5706208" cy="67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여러가지 예측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9824" y="760462"/>
            <a:ext cx="11386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선택된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독립변수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(park_dist, bike_road_dist, subway_dist, bus_dist, hall_dist, univ_dist, school_dist, height, neighbor, commerce, housing, bus_geton)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만을 남기고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이제는 각 그리드의 종속변수인 일평균 총이용량을 예측하는 예측 모델을 만들어 보았습니다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모델로는 선형회귀 모델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선형회귀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릿지회귀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DNN), Tree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모델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(RandomForest, XGBoost)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만들어 볼 것입니다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성능을 파악하기 위해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trainset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수가 적으므로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k-fold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k-fold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trainset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폴드로 나누어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폴드를 검증셋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(validation set),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폴드는 훈련하는 데 이용합니다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k-1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폴드로 훈련한 후 곧바로 나머지 하나의 검증셋에 대해 예측하여 예측 성능을 파악하는 방법입니다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과정을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반복한 후 최종 성능은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예측 성능의 평균값으로 구합니다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모델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개에 대해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평균 예측 성능이 가장 뛰어난 모델 하나를 선택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8844" y="2812993"/>
            <a:ext cx="10966519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그리드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645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중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 스테이션을 포함한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(has_station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148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개만 예측 모델을 훈련하는 데 쓸 데이터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(trainset)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이용할 독립변수는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불필요한 변수들은 제거하였습니다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종속변수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(average_use)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distplot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그려 분포를 확인한 결과 왼쪽으로 너무 치우쳐져 있어 로그변환하였습니다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57" y="4158750"/>
            <a:ext cx="3599990" cy="24952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68" y="4158750"/>
            <a:ext cx="3736688" cy="254951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807394" y="5029355"/>
            <a:ext cx="530925" cy="48305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5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여러가지 예측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선형회귀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940" y="1231197"/>
            <a:ext cx="10966519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방식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분석의 편의를 위해 독립변수들과 종속변수를 나누어 각각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x_train_all, y_train_all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변수로 저장하였습니다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독립변수들 간의 스케일을 모두 동일하게 하기 위해 표준화를 적용하였습니다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k-fold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모든 모델에 대해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통일하였습니다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 예측 결과가 코드 수행 시마다 다르게 나오므로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random seed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모두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주었습니다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 측정 기준은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MSLE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(Mean Squared Log Error)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값을 최소화하는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것이 목표입니다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머신러닝 모델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sklearn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 이용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독립변수들을 표준화 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모델링을 할 훈련셋의 평균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표준편차 정보만을 갖고 검증셋에 적용해주어야 합니다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k-fold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진행할 때 검증셋의 정보가 훈련셋의 평균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표준편차에 들어가지 않게 하기 위해서 표준화와 모델링을 한번에 연결해주는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pipeline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최적의 파라미터를 찾기 위해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GridSearchCV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84256" y="4686602"/>
            <a:ext cx="1647929" cy="6933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 회귀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84256" y="5674792"/>
            <a:ext cx="1647929" cy="6933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릿지 회귀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940" y="4141514"/>
            <a:ext cx="1096651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선형회귀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머신러닝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 예측 성능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3248" y="4817700"/>
            <a:ext cx="280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MSLE: 0.460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3247" y="5787904"/>
            <a:ext cx="45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MSLE: 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0.456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(hyperparameter: alpha = 10)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AutoShape 4" descr="data:image/png;base64,iVBORw0KGgoAAAANSUhEUgAAAYIAAAEGCAYAAABo25JHAAAABHNCSVQICAgIfAhkiAAAAAlwSFlzAAALEgAACxIB0t1+/AAAADh0RVh0U29mdHdhcmUAbWF0cGxvdGxpYiB2ZXJzaW9uMy4yLjIsIGh0dHA6Ly9tYXRwbG90bGliLm9yZy+WH4yJAAAgAElEQVR4nO3dd3xV9fnA8c9zRxIyIBDCSsJGQFbAiCBicQuiOBG3VKu1zlqtWm2t1ra2trY4EX8OHHWhICJuGSI7GEjYYSYBkjCyd/L9/fG9SW4WgZBLgvd5v1555d5zzr3nues85zuPGGNQSinlvxwtHYBSSqmWpYlAKaX8nCYCpZTyc5oIlFLKz2kiUEopP+dq6QCOVseOHU3Pnj1bOgyllDqhxMfH7zfGRNa37oRLBD179mT16tUtHYZSSp1QRGRXQ+u0akgppfycJgKllPJzmgiUUsrPnXBtBEqpn5fS0lJSU1MpKipq6VB+FoKCgoiOjsbtdh/xY3yeCETECawG0owxE2utE2AaMAEoAG42xqzxdUxKqdYjNTWVsLAwevbsiT0kqKYyxnDgwAFSU1Pp1avXET/ueFQN3QtsbGDdeKCf5+824OXjEI9SqhUpKioiIiJCk0AzEBEiIiKOunTl00QgItHARcD/NbDJJOAtYy0HwkWkqy9jUkq1PpoEmk9T3ktflwj+C/weqGhgfRSQ4nU/1bOsBhG5TURWi8jqzMzMJgWyeV8u//56Mwfyipv0eKWU+rnyWSIQkYlAhjEm/nCb1bOszgUSjDEzjDFxxpi4yMh6B8Y1Kjkjj+e/T2Z/XkmTHq+UUj9XviwRjAEuEZGdwPvA2SLyTq1tUoEYr/vRwB5fBONy2pxTWt5Q4UQp5Y+ysrJ46aWXjvpxEyZMICsrywcRHX8+SwTGmEeMMdHGmJ7AFOB7Y8z1tTabC9wo1igg2xiz1xfxuD2JoKxCr8imlKrWUCIoLy8/7OPmz59PeHi4r8I6ro77OAIR+TWAMWY6MB/bdTQZ2310qq/263banKclAqVaryc+W8+GPTnN+pwnd2vL4xcPanD9ww8/zLZt24iNjcXtdhMaGkrXrl1JSEhgw4YNXHrppaSkpFBUVMS9997LbbfdBlTPe5aXl8f48eM544wzWLp0KVFRUXz66ae0adOm3v2NGzeO4cOHEx8fT2ZmJm+99RZ///vfSUxM5Oqrr+app54iPz+fyZMnk5qaSnl5OX/84x+5+uqriY+P5/777ycvL4+OHTvy5ptv0rXrsfevOS6JwBizEFjouT3da7kB7jweMbgcmgiUUnU9/fTTJCUlkZCQwMKFC7noootISkqq6of/+uuv06FDBwoLCzn11FO54ooriIiIqPEcW7du5b333uPVV19l8uTJfPzxx1x/fe0KkGoBAQEsXryYadOmMWnSJOLj4+nQoQN9+vTht7/9LQsXLqRbt258/vnnAGRnZ1NaWsrdd9/Np59+SmRkJB988AGPPvoor7/++jG/B34zsriqaqhcq4aUaq0Od+Z+vIwcObLGYKznnnuO2bNnA5CSksLWrVvrJIJevXoRGxsLwCmnnMLOnTsPu49LLrkEgCFDhjBo0KCqs/revXuTkpLCkCFDeOCBB3jooYeYOHEiY8eOJSkpiaSkJM477zzAVl01R2kA/CgRuDxVQ2UVWiJQSjUsJCSk6vbChQv59ttvWbZsGcHBwYwbN67ewVqBgYFVt51OJ4WFhYfdR+X2DoejxmMdDgdlZWWcdNJJxMfHM3/+fB555BHOP/98LrvsMgYNGsSyZcuO9SXW4TeTzrkclb2GtESglKoWFhZGbm5uveuys7Np3749wcHBbNq0ieXLlx+XmPbs2UNwcDDXX389DzzwAGvWrKF///5kZmZWJYLS0lLWr1/fLPvzmxJBZWOxVg0ppbxFREQwZswYBg8eTJs2bejcuXPVugsvvJDp06czdOhQ+vfvz6hRo45LTImJiTz44IM4HA7cbjcvv/wyAQEBzJo1i3vuuYfs7GzKysq47777GDTo2KvTxLbXnjji4uJMU65Qti0zj3P+vYhpU2KZFFtn8LJSqoVs3LiRgQMHtnQYPyv1vaciEm+Miatve7+pGnJX9Ro6sRKfUkr5mv9UDbl0ZLFS6vi58847+fHHH2ssu/fee5k61WfDpZrMbxJB5TiCMk0ESqnj4MUXX2zpEI6Y/1QNObXXkFJK1cdvEoGOI1BKqfr5TyLQcQRKKVUvv0kEOo5AKaXq5zeJwOkQRLRqSCl1bEJDQ1s6hGbnN4kA7FgCrRpSSqma/Kb7KNieQzqOQKlW7IuHYV9i8z5nlyEw/ukGVz/00EP06NGD3/zmNwD8+c9/RkRYvHgxhw4dorS0lKeeeopJkyY1uquFCxfy+OOP07lzZxISErj88ssZMmQI06ZNo7CwkDlz5tCnTx8++ugjnnjiCZxOJ+3atWPx4sWUl5fz8MMPs3DhQoqLi7nzzju5/fbbm+1tOBy/KhG4nA4dR6CUqmHKlCl88MEHVfc//PBDpk6dyuzZs1mzZg0LFizgd7/7HUc6Hc/atWuZNm0aiYmJvP3222zZsoWVK1dy66238vzzzwPw5JNP8tVXX7F27Vrmzp0LwGuvvUa7du1YtWoVq1at4tVXX2XHjh3N/4Lr4bMSgYgEAYuBQM9+ZhljHq+1zTjgU6Dy1X5ijHnSVzG5nUKpXqpSqdbrMGfuvjJ8+HAyMjLYs2cPmZmZtG/fnq5du/Lb3/6WxYsX43A4SEtLIz09nS5dujT6fKeeemrVdQL69OnD+eefD9hrDyxYsACAMWPGcPPNNzN58mQuv/xyAL7++mvWrVvHrFmzADvz6datW2tcG8FXfFk1VAycbYzJExE3sEREvjDG1J7H9QdjzEQfxlHF5dASgVKqriuvvJJZs2axb98+pkyZwrvvvktmZibx8fG43W569uxZ73UI6lP7+gLe1x4oKysDYPr06axYsYLPP/+c2NhYEhISMMbw/PPPc8EFFzT/C2yELy9eb4wxeZ67bs9fi56Ou5yi3UeVUnVMmTKF999/n1mzZnHllVeSnZ1Np06dcLvdLFiwgF27djXr/rZt28Zpp53Gk08+SceOHUlJSeGCCy7g5ZdfprS0FIAtW7aQn5/frPttiE8bi0XECcQDfYEXjTEr6tlstIisBfYADxhj6lxpQURuA24D6N69e5PjcTsdWjWklKpj0KBB5ObmEhUVRdeuXbnuuuu4+OKLiYuLIzY2lgEDBjTr/h588EG2bt2KMYZzzjmHYcOGMXToUHbu3MmIESMwxhAZGcmcOXOadb8NOS7XIxCRcGA2cLcxJslreVugwlN9NAGYZozpd7jnaur1CADOe3YRfTuF8vL1pzTp8Uqp5qfXI2h+rfJ6BMaYLGAhcGGt5TmV1UfGmPmAW0Q6+ioOl1PHESilVG2+7DUUCZQaY7JEpA1wLvCPWtt0AdKNMUZERmIT0wFfxRSg4wiUUs0gMTGRG264ocaywMBAVqyor/a79fNlG0FXYKanncABfGiMmScivwYwxkwHrgTuEJEyoBCYYnxYV+VyOnSKCaVaIWMMItLSYRyxIUOGkJCQ0NJh1Ksph1CfJQJjzDpgeD3Lp3vdfgF4wVcx1OZyiFYNKdXKBAUFceDAASIiIk6oZNAaGWM4cOAAQUFBR/U4P5tiwkFBSVlLh6GU8hIdHU1qaiqZmZktHcrPQlBQENHR0Uf1GL9KBC6nUKbdR5VqVdxu93EZPasa5l9zDenso0opVYdfJQK3U3SKCaWUqsWvEoHtNaQlAqWU8uZXicDtFErKtESglFLe/CsROHQcgVJK1eZXiUBnH1VKqbr8KhG4nQ6dYkIppWrxq0Tgcug4AqWUqs2/EoHToVVDSilVi18lAnvN4oomTcqklFI/V36VCFwOB8ZAuVYPKaVUFb9KBG6XndlQ2wmUUqqafyUCh3252nNIKaWq+VUicDk9JQJtMFZKqSo+SwQiEiQiK0VkrYisF5En6tlGROQ5EUkWkXUiMsJX8YDtNQRQqqOLlVKqii+vR1AMnG2MyRMRN7BERL4wxiz32mY80M/zdxrwsue/T7gdWiJQSqnafFYiMFae567b81f7CDwJeMuz7XIgXES6+iqmyhKBJgKllKrm0zYCEXGKSAKQAXxjjFlRa5MoIMXrfqpnWe3nuU1EVovI6mO5nJ3b00agVUNKKVXNp4nAGFNujIkFooGRIjK41ib1Xam6zum6MWaGMSbOGBMXGRnZ5Hhc2mtIKaXqOC69howxWcBC4MJaq1KBGK/70cAeX8Xh1l5DSilVhy97DUWKSLjndhvgXGBTrc3mAjd6eg+NArKNMXt9FZPbqSUCpZSqzZe9hroCM0XEiU04Hxpj5onIrwGMMdOB+cAEIBkoAKb6MJ7qcQQ6slgppar4LBEYY9YBw+tZPt3rtgHu9FUMtWkbgVJK1eVXI4u1jUApperyq0RQNY5Au48qpVQV/0oEnpHFpVoiUEqpKn6VCAJc2kaglFK1+VUicOlcQ0opVYdfJQIdR6CUUnX5VSLQcQRKKVWXfyUCR+Xso1oiUEqpSn6VCKpmH9U2AqWUquJXiUDHESilVF3+lQh0HIFSStXhV4lAew0ppVRdfpUInA7BITqOQCmlvPlVIgDbTqCXqlRKqWp+lwjcDtESgVJKefG7ROByOnQcgVJKefHlpSpjRGSBiGwUkfUicm8924wTkWwRSfD8/clX8VRyO4VSHVmslFJVfHmpyjLgd8aYNSISBsSLyDfGmA21tvvBGDPRh3HU4HJoiUAppbz5rERgjNlrjFnjuZ0LbASifLW/I+VyahuBUkp5Oy5tBCLSE3v94hX1rB4tImtF5AsRGdTA428TkdUisjozM/OYYglwOijREoFSSlXxeSIQkVDgY+A+Y0xOrdVrgB7GmGHA88Cc+p7DGDPDGBNnjImLjIw8pni0RKCUUjX5NBGIiBubBN41xnxSe70xJscYk+e5PR9wi0hHX8bkcjh0riGllPLiy15DArwGbDTGPNvANl082yEiIz3xHPBVTODpNaQlAqWUquLLXkNjgBuARBFJ8Cz7A9AdwBgzHbgSuENEyoBCYIoxxqdHaZdTSwRKKeXNZ4nAGLMEkEa2eQF4wVcx1Mfl0BKBUkp587uRxW4dWayUUjX4XSJwOUWvWayUUl78LhG4nQ5KyrREoJRSlfwwEWiJQCmlvPldItC5hpRSqib/SwQ6jkAppWrwu0Tg1pHFSilVg98lAp1rSCmlavK7ROB2OijVNgKllKrid4lARxYrpVRNfpcI3C5tI1BKKW+HTQQicr3X7TG11t3lq6B8ye0pEfh4bjullDphNFYiuN/r9vO11v2ymWM5LlxO+5LLdVCZUkoBjScCaeB2ffdPCC6nDVtHFyullNVYIjAN3K7v/gnB7bAvWXsOKaWU1dj1CAaIyDrs2X8fz20893v7NDIfqSoRaM8hpZQCGk8EA5v6xCISA7wFdAEqgBnGmGm1thFgGjABKABuNsasaeo+j0RlG0Gp9hxSSimgkURgjNnlfV9EIoAzgd3GmPhGnrsM+J0xZo2IhAHxIvKNMWaD1zbjgX6ev9OAlz3/fcbtsCUCHUuglFJWY91H54nIYM/trkAStrfQ2yJy3+Eea4zZW3l2b4zJBTYCUbU2mwS8ZazlQLhnPz7j9pQIdAZSpZSyGmss7mWMSfLcngp8Y4y5GHvWfsTdR0WkJzAcWFFrVRSQ4nU/lbrJAhG5TURWi8jqzMzMI91tvSrbCLREoJRSVmOJoNTr9jnAfKg6wz+iU2oRCQU+Bu4zxuTUXl3PQ+ocoY0xM4wxccaYuMjIyCPZbYOqSgTaRqCUUkDjjcUpInI39kx9BPAlgIi0AdyNPbmIuLFJ4F1jzCf1bJIKxHjdjwb2HEHcTeZyaK8hpZTy1liJ4BZgEHAzcLUxJsuzfBTwxuEe6OkR9Bqw0RjzbAObzQVuFGsUkG2M2XukwTeF22Vfcom2ESilFNB4r6EM4Nf1LF8ALGjkuccANwCJIpLgWfYHoLvnOaZjq5omAMnY7qNTjyb4pgj0JILiUk0ESikFjSQCEZl7uPXGmEsOs24JjUxDYezMb3cebpvmFuhyAlBcVn48d6uUUq1WY20Eo7G9et7D9vg5IecX8lZVIijTEoFSSkHjiaALcB5wDXAt8DnwnjFmva8D85UgtyYCpZTydtjGYmNMuTHmS2PMTdgG4mRgoacn0QmpqmqoVKuGlFIKGi8RICKBwEXYUkFP4Dmgvq6gJ4RALREopVQNjTUWzwQGA18AT3iNMj5hVTcWayJQSilovERwA5APnATcY4cGALbR2Bhj2vowNp+obizWqiGllILGxxH87C5ur+MIlFKqpp/dgb4xIkKAy6FVQ0op5eF3iQBsqUCrhpRSyvLTRODUEoFSSnn4aSJwaBuBUkp5+GcicGvVkFJKVfLPROByUqQlAqWUAvw2EWiJQCmlKvlxItASgVJKgb8mArf2GlJKqUo+SwQi8rqIZIhIvfMTicg4EckWkQTP3598FUttQS6Hzj6qlFIejc4+egzeBF4A3jrMNj8YYyb6MIZ6BbqdlGiJQCmlAB+WCIwxi4GDvnr+Y6FtBEopVa2l2whGi8haEflCRAY1tJGI3CYiq0VkdWZm5jHvVHsNKaVUtZZMBGuAHsaYYcDzwJyGNjTGzDDGxBlj4iIjI495x4Eup44sVkopjxZLBMaYHGNMnuf2fMAtIh2Px77tyGJNBEopBS2YCESki3iudCMiIz2xHDge+w50OSgpr6CiwhyP3SmlVKvms15DIvIeMA7oKCKpwOOAG8AYMx24ErhDRMqAQmCKMea4HJkrL1dZUl5BkMN5PHaplFKtls8SgTHmmkbWv4DtXnrceV+lLMitiUAp5d9autdQiwh063WLlVKqkn8mAk/VkDYYK6WU3yYC+7KLdJoJpZTy70SgJQKllPLXROCurBrSEoFSSvllIgjy6jWklFL+zi8TQXWJQBOBUkr5TyLIToPEWVCc59VGoFVDSinlP4kgdRV8fAtk7dLGYqWU8uI/iSC0s/2fu6+6akjbCJRSyp8SQSf7Py9Dq4aUUsqLHyUCT4kgL12rhpRSyov/JILAUAgI9SQC7TWklFKV/CcRgK0eykvH7RREoFinmFBKKX9LBJ0hLwMR0QvYK6WUhx8mgnTAc91iTQRKKeW7RCAir4tIhogkNbBeROQ5EUkWkXUiMsJXsVQJ7Qy5lYnAobOPKqUUvi0RvAlceJj144F+nr/bgJd9GIsV2gmKs6G0UC9gr5RSHj5LBMaYxcDBw2wyCXjLWMuBcBHp6qt4AK8upBkEuZw6jkAppWjZNoIoIMXrfqpnWR0icpuIrBaR1ZmZmU3fY1gX+z8v3ZYIdGSxUkq1aCKQepaZ+jY0xswwxsQZY+IiIyObvseq0cXp2lislFIeLZkIUoEYr/vRwB6f7rHW6GKtGlJKqZZNBHOBGz29h0YB2caYvT7dY3BHQKrmG9ISgVJKgctXTywi7wHjgI4ikgo8DrgBjDHTgfnABCAZKACm+iqWKk4XhETaGUhdTm0jUEopfJgIjDHXNLLeAHf6av8N8owutt1HtWpIKaX8a2QxVM03pFVDSill+WEi8JQItNeQUkoB/pgIwux8Q4FO0dlHlVIKf0wEoZ2hopR2kqclAqWUwi8TgR1U1r7iIGUVhrJyTQZKKf/mf4kgoh8A3Qq3AnqVMqWU8r9E0HkQBLYjOicB0ESglFL+lwgcTug+is5ZawB0LIFSyu/5XyIA6DGadvk7iCD7+IwuTt8Aqat9vx+lTkR5GZC+vqWj8Gs+G1ncqvUYA8Cpjs3Hp2roi99Dzh64Z43v96XUiaI4D374N6yYDhXl8NAOCAhp6aj8kn+WCLrGUu4MYqRjk++rhoyBvevg0A4oLfLtvpQ6kXz9GCx5FjoNhPJi+ztRLcI/E4ErgNyOsYx0bKLI11VD2Sn28pimAg4k+3ZfJ6LyUvjhWSg81NKRtG4FByErpfHtThSlhZD0MQy7Bqb8zy7boyXmluKfiQAojxnNybKLPenpNZbvOpDPyL9+y6Itx3AlNG/7EqtvZ25qnuf8OdmxGL57AhY+3dKRtG6f/w7emtTSUTSfTZ9DcY5NBGFdIKwbpGkiaCl+mwjaDxiHQwxZW36ssfwv8zaQkVvMZ2ub6Ro5+xIBAXHA/i3N85w/J5WJcvXrP68z3uaWugoOboPs1JaOpHmsfR/aRkPPsfZ+1AgtEbQgv00Ejujh9v9eO54AY1j37dss2ZhCaKCLH7ZmYmfKhgN5xZRX1HsVzcbtS4SIPtC+p5YI6rNvHbTpYG8v+kfLxtJa5R+wVYwAu5bVv40xUHEM1ZzZafD6hbBxXtOf40jl7oNt38Gwq8HhOQR1Gw4Ht2sVYQvx20RAUDsOBsXQOX8ThSXllO5awdAldzEt9C0eGj+A9JxitqTnsS+7iDP+sYB3lu9q2n72JUKXIdCxP2RqiaCOfYnQfTTE3QIJ/4MD21o6otan8mQFYHcDiWDJf+Df/aE4t2n7+OoR+9wf3Qxbvm7acxypdR/YNrOhU6qXRY2w//f85Nt9q3r5NBGIyIUisllEkkXk4XrWjxORbBFJ8Pz9yZfx1FbSaRiDZTuJadkkr/wCgAvKFjDRYX9sP2zNZOaynRSWlrN6VxPOVAqzIGsXdB4Mkf1tY3F5WTO+ghNcST7s32oT5Rm/BRFYM7Olo2p99q61/6NOqT8RZO22pan8DEj86OifP/k72PApnH6PHXn/wfW+G/dSWgjLXrJduCNPql7ezZbQ/TYRFB6Cb/4Eh5p4wnmMfJYIRMQJvAiMB04GrhGRk+vZ9AdjTKzn70lfxVOfsF5xRMkBNm3bRun2H9gh0ZioONp//xD/bPsREcv+xjfL7Rdzw57so99B5SCZLkNtIqgotd1IK+1dB2veaoZXcoJK3wAYmwjCOkOfsyHx46ZXcZTk/zy76O5da6sWTxoPGRtsDyJv3/wJEOjQ27a1mKOoxiwrhvkPQoc+cPZjcMNsCO4AX//x6J7nSK1+A/L2wbhHai5v097G748NxgUHYeYl8OM0+OQ2O6biOPNliWAkkGyM2W6MKQHeB1pVt4eQXqcCkLJ2EX0Kk8juMhq5fAYEteXSsi+4JH8Wj5e/wNi+EezYn09hyVF+QOlJ9n9l1RBUtxMYA5/+Bube3XC979HalwizbmnZ6pXsVEicBUW1Emd5mf2Rex9c9nn6jXcdav8PmQw5qdVnvQUHj+5g9OZF8PEtTY/9aBRlw+4VsH627QLbVHPuhJWvHn6bvWuhayz0GG3vp6yoXrdziY3hjPtg9F32O5C2xnbNfOdKyGuk99uat2wj9Ph/givQJoGxv4PdS2H7gsbjL86DNW9DysqGt9n8pT3IHdplxw30HAu9xtbdrtuIut+Rn7u0NTDzYsjcDHG/hJTlsHJG/dtmpdjE7QO+TARRgHc3kFTPstpGi8haEflCRAbV90QicpuIrBaR1ZmZzdStE+yZOjAqax4hUkzMiPNtw+59iSy9OpEny25krDOJ+2O2UGFgc3oD9a+lhfWfxe5dB8ERtnucpxic8JPnR7zlS/ujdbjhqz8c/Vmw9/bG2BGaM86CpFmw4pWje67DSYuvrprwlvQxfHqnnR6g0pav4eUx9mD87CD46lFbZ11RAXN+Da+eBR/eCEU5dvt96yAoHNrF2Pv9x4M72FZvbP0W/tUP5txxZO9NxiZbrbDpc9vo6Etpa+Bf/eH1822delPf7/T1kPAOLPpnw8mkMMuWIrsOs1VDDjfsWmrX5WXAx7+C8B62WmfoZAgIhU9+BbN+CcnfwCe31jzDLDgIi/9lqyLKim3bQswo6HtO9TYjboR23eH7p2zD7rqP6p5clOTbksizA2HuXTYJb5hbN/71s+H9a+2204ZCfqYtedSn9y8gd4/9PRxNMji4Hb77C2z9pv7vysEdsODv9n1e9xEs+S98eJMdv1JaeGT72PK1LW2V5Nv7aWvs577yVbvfyniNse9Zeak9Kfr0LvjPYPv79C6t5mXCe9fa30ROGlz7Plz0LPQ9D759AjbNr1mNvPUbmH6GXecDvpxiQupZVvvTXQP0MMbkicgEYA7Qr86DjJkBzACIi4trvtOFoLZkBffknAJb/RMx8KyqVaN6RzCj+2TyC5czJOkfBPEXNuzJITYmvOZzFOXYDyiiL1w3q7oXRFq8PaD1H2/rvgPDyHR0ZNfGNUTlFBG56B+2uD/2AftDSvzI9qKorbQQ3G287hfB93+xX8obP4WYkfbg992TcPKl9kx1w6dw4dPVsQDsS7L7Cwytuw9jbK+UoHb2zxjY+QMsfsb283e1gZs+gxhbgiI1Hmb/GspLYPMXcMrN9oexfQF0HgKXvWITxfKXbGxRp9gEddJ4ez99PVw/q7ohXTxflcBQGHCRfey6D20sa9+DkEg4/y92m4oKWP0alORBzGkQPRKcLtgwh6puuqtfh/Ofavhz359su2OGx9g68TbtG962PstfBqcbrnoTlj4PP/7Xns0FBDf8mJJ8+z56fyZr3rb/8zPsicHAi+s+rqrUNMx+D6JGwMbPoNeZ1QPxbvm6et9DroL4N2DQ5dBzjB1/sPBpOPtR+7nOvRs2zYOtX9vvS04aXPJc9WcAtmTwiwfttv/2lGTFCbHXQK9x9nNf9A/b/jX4Chh+vT3QfnQTnPUonHa7TVhr34P5D0D0qXDh3+19dxvoPqr+92j4Dba6cPlL9uBdmg85e2H4dTD0altSTFtjOxf0OtN2x14/255Bl5fY54joC7HXwYCJ9r1b+z4kf2tfn/FKEm2j7Hdm9Rv2O5Cx3p609Z9g/zoPso/JToOvH7X7AVjwN5t402q1oQy63H4HvnvCfrfEAYid5LLbcPv7jH8TzvuL/c2+Ncme4Z/1mH2/gtra57l4Grx2Hrx/DYR0stsGhNjfQ+fBMPLWhr9jx0CMj4phIjIa+LMx5gLP/UcAjDF/P8xjdgJxxpj9DW0TFxdnVq9uvoas7Hduol3yHPLC+hD6u3rqJ3cugTcv4jtOZcmQv/H4FSNrrp/3W3/oqeUAACAASURBVHvgATjnT7ZYnbPXZnqnG361EEIiyMgpYtMz5zLUsZ0DnUbTJ/NbuOR5iL3ebntwBwy+3H6Be51pD3Tz7rNnBmc+aIv+2xbYL1TGentQiY6zB+hXz7YHhLtW2y/3x7fA1C+gx+k2rszN8NIoe+C8cS64AuzykgI7D9Lm+VBwAJyBMHCiPZNJWWGv5jbqDoifaRPMdbPsAeedK+0X/fIZ8OVDtsQQORAGTLCxViauXUttnWd2iq22OP8p+2N+/zp7sCk8ZHsLXfi36vdzy1fwv8m2lHDLN/ZMatWrcOqtcM7j9mzxp7ertz95Elw1076+4I4QEmGT1/0bayZQgLISe9Be/Ez1gaNNe7j1O1sSbMi+JNjyhX0NJQX2LHjEjXDRv2y13hsX2td2+t12+/JSWPai/Xx6nmEPRvN+C+Hd4Yz77cHTlNuDbM+xtmG2y2C4rp6G3qXP26kYHtwGIR3tWffcu6qr3q54DYZcWb194SHYvhAGTrJJZ86dttQx5l5bB//ZvTbhbPrcHhijTrGvX2qdt5WXwpeP2O9A719A0ic2AVe+bx362O9vzzGe71K+/aw3zYPAdvYAWHjQfueum1V9oGuMMfDtn22yjexvSzi7l1avF0fNAzoCsdfCuIdt9dTKV231SqW2UTZRnXKzLX0e2mlfU0gEbF9kT6qKc6HTyfZ7n7oKMPZg725jq3KdAfCL30P30+GHf9nf9yk3waDLbDw/vQ3f/9V+piGR9jdTVmzfq7hf2s99+0L7fmZs8JwQOOHaD6vfP29lJTZRJ31sT5qyU+yxYcK/6n6nj4KIxBtj4upd58NE4AK2AOcAacAq4FpjzHqvbboA6cYYIyIjgVnYEkKDQTV3ImDZi/bgEvdLmPif+rdZ/jIVX/6Bna5e9L76n/YsNjjCHtRmTrQHiJw0+yMdNsV+iCUFcOs39swC+HBVCp/Ofpd7Aucz2GwhOCIKuWOZPSjv32oP8Mnf2bOgwLY2iRTl2LOnnT+AO8SuaxsNF//X9kD68mF74F38DEz8L8RNtXW2z/SxB6oJz9j4Z/3SnkWWl8ApU+3jc9PhvSm2OmXoZHvWlrnZlkwCw+yBY/gN4A6y1QKvnQ8FnvzsDIRbvrJnOhUVdoRom/D637vCLJtU+p1ffbBJ3wBvXWKrCS57xb5nlcrLYOlz9gAf0cdWa3z9R3uW6A6278EvHoKRt8GyF2zVxtgH7A90wr/swWPmxXD2H6HvudChly1ZlBXDu1fBjkX2QHzGb+1EgLNvh7CuNukEhtr9OZw2lpy9NpYVr9gfeex1dl6crx+DO5ZWfba8Ncn+YO9eY9+7OXfYs1+wZ6gHkm31S3GOPRBExdmD8beP28bZXUttwrsvEdpF28ft32pLdj+9bd+T+71m5ywrtt+x8hL7Wg6ntMh+T+LfsPd7nAE3zbXPO/9BuOb9mtVCh1OYBfn77bxAEX1tMq8tLd4exCvKYcQNtgThaEINdEWFV+l6jR130GOMTVy7lsLu5dBpgF3muepglUM7bVVK50H2fT+a/eem26S/+Qv7/vb6hf2sDneiALaUvGOhPWEJalf/NuVl8NNbsPYDuOCv9kThSBhTN1E3QYskAs+OJwD/BZzA68aYv4rIrwGMMdNF5C7gDqAMKATuN8YsbfAJ8UEiSFlpi2JXzYRBlza42btvv8olyX8kTGrVKbbvCXcssz2CXjnTfpH6nWeTQ/fTqja74514ElKyuP+8k3hoVgLv3TqS0/p2rvlcpUX2QLVpnj0InfNHWyWwYS6s/8SWFk6eZJNEaSE8Nxxy90JoF7hvXfUP84PrIWUV3L/BFp9fGm1LFIhtrAvt7CkBBNgzygETqmOoqLBfutpfvEM77Zm2w2XbVroMPuq3uobMLbDseTj3CdtA2Zhdy2wRfcBEGHu/J9Zym6DSVtszs/s32YPCy6fbAy7Ys8AL/mqrXjZ+BpNetGeIlbZ9D+9cAZEDbOLN22cP9oFtq+vi46ba4vnS521C7jLYVsdUSllp4wiJtAl18+c2QYd0sqWZgZfYXjLisGd5n99vk0K77nDvWsjeDdOGQe+zbGlw9zJ7oAf7+Y+6s/5qw6OR9LEt2U16wZ6hgv2+uYOO7XnVCaPFEoEvNHsiAPuDb+TM4cNVKTz58XK+mRJO16Jke+aNsWdklWcLxXn2x16rrri0vILhT37DxcO68aeJJzPyr99y7smd+c/VsccW98pXbR3seX+BMfdUL0+cZauHRt5ui7Zp8fZsM6idbTDLSbMHrcFXHPsBvaVlbobpY21d6s2eUbG5++wZekm+LUlU9kK68GlbbK9t+XQ7FXK34dAuylYF5e+3CXLo1Z6SSYWtskr+pm4pBmwPogVP2WR5ylRbumzoLO7QTpj/e3viEXutXfbVo5Dwrq3aCYm0JZ4RN9qOBko1A00EzSApLZuJzy/hpetGMGFI13q3OZRfQoDLQUhgzTb4pdv2c+2rK5hxwymcP6gLj81J5KPVqaz8w7m0C3Y3PajyMtuIdfIlNYvpxXm2F8e+dbY+9cwHG+6p8XOQstLWn3foXXddRYWtI68ot2f2x6Io29atD5lsG6jrc3CHLSU2tShfnAuuIFvqU6oZHS4R+OeFaZqgX+dQgtwOXlm0jdG9I2gfElBjfVZBCef/dzG9IkL44PZRiNeBYMGmDAKcDsb07QjAlFO7887y3cxJSOOm03s2PSinC4ZeVXd5YCjcvsgW/bN22Ya9n7OYkQ2vczjsmXVzCGpXfQbfkA69jm0fgWHH9nilmsB/5xo6SoEuJ9OmDGfjvlyumL6Un3YfosJrIron520gM7eYlTsPsmzbgarlBSVlfLwmjTNP6lhVUhgc1Y7BUW15b+VujDEUlpSzPTOv+YN2B9nG04bOXo+Dpdv2M/af35NVUNJiMSilDk8TwVG4YFAX3rnlNPbnFnPZS0sZ9ffveOSTdby0MJlP1qRx+5m96dw2kOe+31r1mP+t2M3B/BLuGFfzrPzqU7uzaV8uS5L3M/mVZZz3n8XM/ulnMsWwl3dX7CblYCFrdh9+rqaKCsO7K3aRV6xzMSl1vGkiOEoje3Vg8e/P4tnJwzi1Zwc+W7uXf365mZM6h3L/+Sdx25l9WL79IKt2HqSotJxXf9jO6N4RnNKjZs+YSbHdCHI7mPrGKjbvy2VQt7bc/+Fa3l3RMpNO+UJBSRnfb7Qjj9elHn6upp9SDvHo7CTeW7H7eISmlPKiiaAJwoMDuHxENC9eN4I1fzyP//3qNGb+ciSBLifXjuxOx9AAbnlzFTe9vpL0nGLuOrtvnedoG+Rm0rAoHCK8csMpfHj7aM7q34nH5iSRkJLVAq+q+S3YlElhaTkBLgdJaYdPBJWJ4ofkBscStjoZOUVc+uKPbGlo6hGlThCaCI5RgMvB6X060rWdHfHXJsDJGzeP5JyBnVm/J4fTenXg9D4R9T72iUmDWPT7cZw1oBNBbifTpsTSKSyQR2cnUlZed86Ug/klvLZkBzlFxzDJ2XE0b90eOoYGMn5wl0ZLBJXrV2w/QFHp8Z99sSkWbckkISWLZ7/W60yoE5smAh8YEt2O/1wdy5o/nsc7t55WoweRtyC3syqBAIQFuXn84kGs35PDW8tqVhFlF5Zyw2sr+Mu8DVz6Qus/C80vLuP7TRlMGNKFYdHhZOQWk57T8BTR61KzaBvkorisgtU7T4yrVFWW3L5cv6/Vfx5KHY4mAh8KcDlwO4/uLR4/uAvj+kfy5LwNDH78K8Y9s4D7P0jgxtdWsCU9l0fGDyC3uIxLXljCLW+u4tlvtnDHO/Gc++wiZizeRll5BYfyS/hg1W4yc499ytrswlL251U/jzGGkrLGZwP9aHUKxWUVXDSkK0Oj7ZD7xAZKBblFpWzfn8+1p/XA7RR+2HpsM8zeOnM1973v+wucJKRkMTiqLcEBTl5akOzz/f1cfb8pnVveXMW+7J/htSROEJoIWhkR4dnJsTx4QX8mx8UwoEtbFm/NZNO+XJ6/ZgS3/6IP8+4+gytGRLNjfz7PfbeVpD3ZhAW5+Nv8TZz/n8WM+vt3PPRxIldNX0rqoYIaz78nq5D8I+yZk1tUysXPL2HSCz9WVdf8ftY6LvjvYrILG66e+mFrJk99vpGx/Tpyas8OnNytLQ6BdQ20EySl5WAMnNa7A3E9OrB4a9PbCbam5/LtxnTmrdvr0y6rhSXlbNqXyy9OiuT6UT2Yu3YPO/fn+2x/P1fGGP755Wa+25TBFS8vJTlDS1YtQQeUtUIdQgK486zqBmZjDCXlFQS67GRondsG8dfLhgBQVFpOkNuJMYbPE/cyfdE2Lh8Rzeg+ETw6O5HJ05dx+y/6EBkWyCdr0vh2YzphQS6uGdmdm07vSVR4ddVURYXhu00ZuBzCuP6RPDYniZRDBRgD7yzfxfDu4XwUb7u4PjF3Pc/WM0XG4i2Z/ObdNfTtFMpL143A4RCCA1z07RTaYINxYpqtYhka1Y4z+nXkma82k5lbTGRYPZOaYaudnA6pet3pOXZbp0N4Z/kuRKCswvBl0j6mjOxe5/EZOUWkZhUyovtRTj/tJWlPNuUVhtiY9gyLaccbP+7grWW7+NPF9V2ETzUkftchNu3L5ebTezJv3V4mv7KchQ+Oo22Qjqw+njQRnABEpCoJ1BbkdlZtM3FoNyYO7Va1rk9kCL+auZrH59qZK8OD3dx9dl927M/ntSU7eG3JDi4c3IXT+0Tgcgj/W5nCWk+9d/cOwew+WMD9553Eqp0HeWFBMtHt29ApLJBLh0cxY/F2zjwpkouHdaOkrIKl2/bz5tKd/LB1Pz0ignlj6qmEef2Yh0SFs2hLJsaYOm0m61KziQpvQ0RoIGf2i+SZrzbz3srd3HNO9aUpjDHMT9zHR/EpLNm6n7IKQ+e2geQVlZFfUs7gqLbMuCGOj9ekMWlYN9amZvPZuj11EkF5heGWmatJTMvm5tN78siEAQ2+t4eTsNu+T7Ex4USGBTJ+cFc+ik/hgQtOIjjgxPxZHcwvobisnGC369imPjkKby/fRVigi99f2J/Lhkcx6cUf+WBlCr86s57pQpTPnJjfWHVEBnVrx48Pn83+vBLSsgrp2ymUUM/o5rSsQmYu3cl7K3fz+bq9AHRpG8S/rhqGQ+CFBcmceVIkd57Vl417c5j4/BKyCkp55sqhXDo8iuXbD3DfBwk88NFaHCKUlFcQHuzmsYsGcv2oHlUJqtKQqLZ8vCaVD1alcFVcDAJkFZbSPtjNutTsqnaEwVFtuWhoV579Zgu9OoZw8bBuFJaU8+jsRD75KY3o9m245YxehAS62H2wgNBAFxEhATz/fTLjp/1AXnEZN4zuQffNmbywIJmM3CI6hVXPsPn+qt0kpmUztl9HT+LK5MpTYpg4tCsxHQ5zYZlaElKyiApvU1VquWG0rR76bO0erj61binkWO3NLmRdajYdQwPo1zms2c+Y1+/JZtILP1JWYRCBpy8fckSv40BeMbfMXE33DsH8e/Kwo2oT259XzPzEvVx3Wg+CA1wMiwlnVO8OvPHjDm4e0/Oo29dOdHuzC+nSNqjBziW+pJPO+bnisnKyC0opKq2gc7vAGmfH3mfvf567nm2ZecycOhKHQziUX8KX6/ex+2AB5RWGM/tFcmqv9g2eXR/IK2bqm6tYl5pN57aB5BaVUVBSXlXy+P2F/fnNOFsdVlRazg2vrWBtSjaxMeGkHipgb04R951zEnef3ReHo+4P5buN6fz6nXj6dgpj/j1nkJyRx3n/WcwTlwyqms/pUH4JZ/17If07h/H+baP4bmMGLyxIrur9ExsTzmXDo7j61Jg6iay2MU9/T2z3cF68dkTVezV+2g84HcK8u884qh/z/rxipr6xCodDePD8/pzRr2ON9fG7DnHLzFVkFdh2mS5tg/ji3rF15rs6Fje/sZKfdmfx8PgBzIpPZWt6LgseGEdEaP3Vc2BLENe+upxtmXmUlhsuGtqVaVfH4jqCA3hRaTkPf7yOOQl7+Pb+M+nbyc6x9O2GdG59azXPXTOcS4Z1a+RZfj4WbM5g6huruP+8k2qUhJuTzj6qmkV91TpH+/gvk/YxJyGNru3a0KVdECt3HGRdahYzfzmSQd2qL+iRVVDCI58kcqighNBAN9eN6s5Z/Tsd5tlh494cQgNdVWf2F/53MXuyCpk6phfdwoN4c+kutqTnMv+esfTvUj25W8rBAuat28tna/ewYW8OUeFt+N35JzFxaDcCXNUHtYoKw84D+WxJz+PX78Tz2EUDuXVsdRXGO8t38dicJH45phfnntyJ03pF4KwnaXnLyC3iuldXkHKogIiQwKqSW2xMON3C21BcVs7MpTvp0jaIv18+lMy8Yu7/IIGLh3WrMY359sw8Nu7NJTjASXT7NvTrXHPyOmMMBSXldWbGBTt24+oZy3l4/AB+/Ys+bE3PZfy0H7gqLpq/Xz603riXbTvAo7MTScsq5LWbTmXD3mz+Nn8Tk+Oi+ccVQxv8nhhjWLHjII/NSSI5I4+7zurLAxf0r/Een/PsIsKCXMz5zZh6k/7PTW5RKef/ZzF7s4sIcDqYf+8ZVYmxObXkhWkuBKZhL0zzf8aYp2utF8/6CUABcLMxpp7rRVbTRKCOVHJGLk9/sZlvN6YDts3knnP6MSk2qsHHLE3ez1/nb2T9nhw6hgZy0ZAulBvDvuwiVu86VHVWLgKf3XUGg6Oqk1d+cRl3/W8NP3jaMHpHhnDXWX3pFt6GjNxiApwO2ge7ERHyS8pYvCWTuQl7KCwt57WbTmVEj3A+WJXCgk0ZrEvN5kC+7fUU16M90284hY6es/Nnv9nCc99t5U8TT2Z/XjFfb0gnOaPmpIVTTo3hkfEDOVRQwpLk/byzfBeb9uVyzcgYHh4/kHZtbNVSaXkFU2YsJ/VQAQsfOIs2AbYk9Jd5G3j9xx1MmzKci4d2ZV1qNs98tZnswlJcTuGn3VlEt2/DM1cOY7RnwOS/v97M898n8/jFJzN1TM1ZWItKy/ls7R7eXLqT9Xty6BQWyL8nD2Nsv8g6n8EHq3bz0MeJTBzalX9dNazR0tny7Qd4/vutdO8Qwrj+kZzVv1ONBF6fotJyApyOVpFo/jA7kfdX7mbGDXH87qO19OsUyoe3j64RW3ZhKfMT93JS5zBO6dG0Tg4tdalKJ/ZSlecBqdhLVV5jjNngtc0E4G5sIjgNmGaMOa2ep6uiiUAdreSMPPKKyxgW3e6ISjQVFYZFWzJ5Z/kuliTvJ8TTDjG8ezhxPTvQq2MIPSKCa7Q9eMvzDKZ7aUEym/Y13B0ywOngrAGR/GZcX4bF1L3UZ0MlsJKyCi55YQmb9uXidAijenfg/JO7ENezPSVlFXy5fh+vLt6OwV7lEODkrm0ZEtWOj+JTCA8OYHhMOO2C3SzcnMnB/BL+fvkQrvFqWM8pKuXKl5eyJT2PHhG2+q5jaCCDu7Ult6iMMX07cse4PjUO0hUVhtvfief7TRk8OmEgXdsFcSC/hPV7cvh6/T4O5JdwUudQpo7pxaWxUVVJp77X/cri7Tz9xSYGR7VlZM8IIkID6BgagNvpYPWuQ2zcm0OviBAC3Q7eX5VCp7BA8ovLySsuo3PbQG4c3ZPi0nIS07LpExnK2QM7kZ5TxA9b95OQksWO/fn0jAjhtjN7ExsTTlZBKWFBLvpEhtaJq7S8gr1ZRaQcKiDlYAFFpeV0adeGbuFBdG3XhvbBbgpLy6mogJBAZ1XVmDGG1EOFJKVlk5FbTGFpOaN6RzA0qh0isCU9j/9+u4UvkvZx25m9+cOEgXy4OoXfz1rHsJhwLh8eRWFpOWt2HWLhlkxKyiq49YxePDaxaT3TWioRNHrxehF5BVhojHnPc38zMM4Ys7eh59VEoE4UFRWG5dsPYIDIsEBKyiqqShRBbgf9OodVnZkfrdRDBfy0O4ux/ToSHly3rWBdahafJ+6lV0QIQ6PDGdg1DBEhKS2b6Yu2kZyRR0ZuMaP7RHD58CjOHtCpTtIpK6/g04Q9/G/lbmJjwrnv3H41eoLVJ6+4jCtfXlojAbYNcjGqdwQ3nd6T0/tEHHH14rx1e3j2my1k5BTXmJU2NNDFyV3bsuNAPpm5xVx7Wnceu2ggLoeDH7ft59XF21m67QAOgd6Roew+UECJZ8qWDiEBnNKjPQO6hLFwcyaJtbo0i0B4G3dVgisqLSenqIzyiiM/ToYEOAkLclNuTL2DOsOCXBSXVlBSXkFooItbzujFb87qQ6DLdoeeuXQn/1u5my3ptpQX06EN5wzozBUjohkc1bbJ1bMtlQiuBC40xtzquX8DcJox5i6vbeYBTxtjlnjufwc8ZIxp8EiviUCp1q2krIK0rEKKy8oJDXQRFd7mmHvCFJWWsz+vmIKScnp3DKk6664cR1NbysECOoQEEBLoIq+4jOXbDtC5bRCDurWtqnIxxrBq5yEO5BXTro2brMJStqTnciDPdqM1xnbPbtfGTfcOwUR3aENM+2DaBDjZl13EnqxC9mYXkV1YShu3ExGbCHOLysgtKqW8AobFtCM2Jpyu7drgEFi8NZPVOw8RFuSmW3gQE4d2o0M9jf7GGHbsz6d9cECzdQpoqSuU1ffJ1846R7INInIbcBtA9+7N3zVPKdV8AlwOenUMadbnDHI7iW5ft3tvQ+0H3l2BQwNdnHty5zrbiAgje9WcHr6hy9DW1jE0sEb70JG6bHg0lw2PbnQ7EaF3ZOhRP39T+bKjbioQ43U/GtjThG0wxswwxsQZY+IiI+s2LimllGo6XyaCVUA/EeklIgHAFGBurW3mAjeKNQrIPlz7gFJKqebns6ohY0yZiNwFfIXtPvq6MWa9iPzas346MB/bYygZ2310qq/iUUopVT+fTjFhjJmPPdh7L5vuddsAd/oyBqWUUofnX5N5KKWUqkMTgVJK+TlNBEop5ec0ESillJ874WYfFZFMYFejG9avI9D06yAeHxpj89AYm4fGeOxaS3w9jDH1DsQ64RLBsRCR1Q0NsW4tNMbmoTE2D43x2LX2+ECrhpRSyu9pIlBKKT/nb4lgRksHcAQ0xuahMTYPjfHYtfb4/KuNQCmlVF3+ViJQSilViyYCpZTyc36TCETkQhHZLCLJIvJwS8cDICIxIrJARDaKyHoRudezvIOIfCMiWz3/m3a16uaL0ykiP3muKNca4wsXkVkissnzXo5uhTH+1vMZJ4nIeyIS1NIxisjrIpIhIkleyxqMSUQe8fx+NovIBS0Y4zOez3qdiMwWkXCvda0iRq91D4iIEZGOLRljY/wiEYiIE3gRGA+cDFwjIk27AnTzKgN+Z4wZCIwC7vTE9TDwnTGmH/Cd535LuhfY6HW/tcU3DfjSGDMAGIaNtdXEKCJRwD1AnDFmMHZa9imtIMY3gQtrLas3Js/3cgowyPOYlzy/q5aI8RtgsDFmKLAFeKQVxoiIxADnAbu9lrVUjIflF4kAGAkkG2O2G2NKgPeBSS0cE8aYvcaYNZ7budgDWBQ2tpmezWYCl7ZMhCAi0cBFwP95LW5N8bUFzgReAzDGlBhjsmhFMXq4gDYi4gKCsVfia9EYjTGLgYO1FjcU0yTgfWNMsTFmB/YaIiNbIkZjzNfGmMqr2S/HXtmwVcXo8R/g99S8/G6LxNgYf0kEUUCK1/1Uz7JWQ0R6AsOBFUDnyiu1ef53arnI+C/2y1zhtaw1xdcbyATe8FRf/Z+IhLSmGI0xacC/sGeGe7FX4vu6NcXopaGYWutv6JfAF57brSZGEbkESDPGrK21qtXE6M1fEoHUs6zV9JsVkVDgY+A+Y0xOS8dTSUQmAhnGmPiWjuUwXMAI4GVjzHAgn5avqqrBU88+CegFdANCROT6lo3qqLW635CIPIqtXn23clE9mx33GEUkGHgU+FN9q+tZ1uLHIn9JBKlAjNf9aGzRvMWJiBubBN41xnziWZwuIl0967sCGS0U3hjgEhHZia1OO1tE3mlF8YH9bFONMSs892dhE0NrivFcYIcxJtMYUwp8ApzeymKs1FBMreo3JCI3AROB60z1YKjWEmMfbNJf6/ntRANrRKQLrSfGGvwlEawC+olILxEJwDbWzG3hmBARwdZtbzTGPOu1ai5wk+f2TcCnxzs2AGPMI8aYaGNMT+x79r0x5vrWEh+AMWYfkCIi/T2LzgE20IpixFYJjRKRYM9nfg62Pag1xVipoZjmAlNEJFBEegH9gJUtEB8iciHwEHCJMabAa1WriNEYk2iM6WSM6en57aQCIzzf1VYRYx3GGL/4AyZgexhsAx5t6Xg8MZ2BLRauAxI8fxOACGyPja2e/x1aQazjgHme260qPiAWWO15H+cA7VthjE8Am4Ak4G0gsKVjBN7DtlmUYg9WtxwuJmx1xzZgMzC+BWNMxtazV/5mpre2GGut3wl0bMkYG/vTKSaUUsrP+UvVkFJKqQZoIlBKKT+niUAppfycJgKllPJzmgiUUsrPaSJQ6jgSkXGVs7gq1VpoIlBKKT+niUCpeojI9SKyUkQSROQVzzUZ8kTk3yKyRkS+E5FIz7axIrLca3789p7lfUXkWxFZ63lMH8/Th0r19RPe9Yw2VqrFaCJQqhYRGQhcDYwxxsQC5cB1QAiwxhgzAlgEPO55yFvAQ8bOj5/otfxd4EVjzDDs3EJ7PcuHA/dhr43RGzunk1ItxtXSASjVCp0DnAKs8pyst8FOvlYBfODZ5h3gExFpB4QbYxZ5ls8EPhKRMCDKGDMbwBhTBOB5vpXGmFTP/QSgJ7DE9y9LqfppIlCqLgFmGmMeqbFQ5I+1tjvc/CyHq+4p9rpdjv4OVQvTqiGl6voOuFJEOkHVdXx7YH8vV3q2uRZYYozJBg6JyFjP8huARcZeVyJVRC71PEegZ556pVodPRNRqhZjzAYReQz4WkQc2Fkl78Re9GaQiMQD2dh2BLDTNU/3/U0h+AAAAFpJREFUHOi3A1M9y28AXhGRJz3PcdVxfBlKHTGdfVSpIyQiecaY0JaOQ6nmplVDSinl57REoJRSfk5LBEop5ec0ESillJ/TRKCUUn5OE4FSSvk5TQRKKeXn/h9lIl5TCbJsJ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여러가지 예측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4.2 Tree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모델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2034" y="5660276"/>
            <a:ext cx="1647929" cy="6933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XGBRegressor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2034" y="4512985"/>
            <a:ext cx="1647929" cy="6933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RandomForestRegressor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718" y="3934970"/>
            <a:ext cx="1096651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#Tree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모델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머신러닝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예측 성능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1025" y="5570931"/>
            <a:ext cx="9095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MSLE: 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</a:t>
            </a: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(hyperparameter: learning_rate=0.01, max_depth=7, min_child_weight=3, n_estimators=500, reg_lambda=0.01, subsample=0.5)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025" y="4413632"/>
            <a:ext cx="925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MSLE: 0.429 </a:t>
            </a: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(hyperparameter: max_depth=10, max_features=‘auto’, min_samples_leaf=1, min_samples_split=3, n_estimators=1000)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2034" y="2794718"/>
            <a:ext cx="1647929" cy="6933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DNN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1025" y="2907830"/>
            <a:ext cx="60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MSLE: 0.509 (optimizer=‘SGD’, learning_rate=0.1)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940" y="1406807"/>
            <a:ext cx="10966519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 모델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keras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 이용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 선형회귀 모델은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keras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라이브러리를 이용하여 확률적 경사 하강법을 구현한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DNN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activation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relu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하였으며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optimizer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SGD, Adam, RMSprop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다양하게 적용해 보고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learning_rate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다양한 값으로 주어 가장 작은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MSLE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찾고자 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35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여러가지 예측 모델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4.3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예측모델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0" y="1979495"/>
            <a:ext cx="63246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770" y="1258188"/>
            <a:ext cx="11767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/>
              <a:t>5</a:t>
            </a:r>
            <a:r>
              <a:rPr lang="ko-KR" altLang="en-US" sz="1600"/>
              <a:t>개의 모델의 </a:t>
            </a:r>
            <a:r>
              <a:rPr lang="en-US" altLang="ko-KR" sz="1600"/>
              <a:t>MSLE </a:t>
            </a:r>
            <a:r>
              <a:rPr lang="ko-KR" altLang="en-US" sz="1600"/>
              <a:t>중 가장 작은 값을 가진 모델은 </a:t>
            </a:r>
            <a:r>
              <a:rPr lang="en-US" altLang="ko-KR" sz="1600" b="1">
                <a:solidFill>
                  <a:srgbClr val="0070C0"/>
                </a:solidFill>
              </a:rPr>
              <a:t>XGBRegressor</a:t>
            </a:r>
            <a:r>
              <a:rPr lang="ko-KR" altLang="en-US" sz="1600"/>
              <a:t>였으므로</a:t>
            </a:r>
            <a:r>
              <a:rPr lang="en-US" altLang="ko-KR" sz="1600"/>
              <a:t>, </a:t>
            </a:r>
            <a:r>
              <a:rPr lang="ko-KR" altLang="en-US" sz="1600"/>
              <a:t>최종 예측모델로 채택합니다</a:t>
            </a:r>
            <a:r>
              <a:rPr lang="en-US" altLang="ko-KR" sz="160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이제 </a:t>
            </a:r>
            <a:r>
              <a:rPr lang="en-US" altLang="ko-KR" sz="1600"/>
              <a:t>has_station </a:t>
            </a:r>
            <a:r>
              <a:rPr lang="ko-KR" altLang="en-US" sz="1600"/>
              <a:t>값의 구분 없이</a:t>
            </a:r>
            <a:r>
              <a:rPr lang="en-US" altLang="ko-KR" sz="1600"/>
              <a:t>,</a:t>
            </a:r>
            <a:r>
              <a:rPr lang="ko-KR" altLang="en-US" sz="1600"/>
              <a:t> 모든 데이터셋에 대해 종속변수</a:t>
            </a:r>
            <a:r>
              <a:rPr lang="en-US" altLang="ko-KR" sz="1600"/>
              <a:t>(</a:t>
            </a:r>
            <a:r>
              <a:rPr lang="ko-KR" altLang="en-US" sz="1600"/>
              <a:t>일 평균 총 이용건수</a:t>
            </a:r>
            <a:r>
              <a:rPr lang="en-US" altLang="ko-KR" sz="1600"/>
              <a:t>)</a:t>
            </a:r>
            <a:r>
              <a:rPr lang="ko-KR" altLang="en-US" sz="1600"/>
              <a:t>를 예측해보고 그 결과를 </a:t>
            </a:r>
            <a:r>
              <a:rPr lang="en-US" altLang="ko-KR" sz="1600"/>
              <a:t>csv </a:t>
            </a:r>
            <a:r>
              <a:rPr lang="ko-KR" altLang="en-US" sz="1600"/>
              <a:t>파일로 저장하였습니다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6730738" y="2224726"/>
            <a:ext cx="50150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/>
              <a:t>모델 학습은 </a:t>
            </a:r>
            <a:r>
              <a:rPr lang="en-US" altLang="ko-KR" sz="1600"/>
              <a:t>has_station</a:t>
            </a:r>
            <a:r>
              <a:rPr lang="ko-KR" altLang="en-US" sz="1600"/>
              <a:t>의 값이 </a:t>
            </a:r>
            <a:r>
              <a:rPr lang="en-US" altLang="ko-KR" sz="1600"/>
              <a:t>1</a:t>
            </a:r>
            <a:r>
              <a:rPr lang="ko-KR" altLang="en-US" sz="1600"/>
              <a:t>인 것을 </a:t>
            </a:r>
            <a:r>
              <a:rPr lang="en-US" altLang="ko-KR" sz="1600"/>
              <a:t>train set</a:t>
            </a:r>
            <a:r>
              <a:rPr lang="ko-KR" altLang="en-US" sz="1600"/>
              <a:t>으로 저장하고 학습시킵니다</a:t>
            </a:r>
            <a:r>
              <a:rPr lang="en-US" altLang="ko-KR" sz="1600"/>
              <a:t>. test set</a:t>
            </a:r>
            <a:r>
              <a:rPr lang="ko-KR" altLang="en-US" sz="1600"/>
              <a:t>은 </a:t>
            </a:r>
            <a:r>
              <a:rPr lang="en-US" altLang="ko-KR" sz="1600"/>
              <a:t>has_station </a:t>
            </a:r>
            <a:r>
              <a:rPr lang="ko-KR" altLang="en-US" sz="1600"/>
              <a:t>값의 구분 없이 전체 데이터로 저장합니다</a:t>
            </a:r>
            <a:r>
              <a:rPr lang="en-US" altLang="ko-KR" sz="160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train set</a:t>
            </a:r>
            <a:r>
              <a:rPr lang="ko-KR" altLang="en-US" sz="1600"/>
              <a:t>과 </a:t>
            </a:r>
            <a:r>
              <a:rPr lang="en-US" altLang="ko-KR" sz="1600"/>
              <a:t>test set</a:t>
            </a:r>
            <a:r>
              <a:rPr lang="ko-KR" altLang="en-US" sz="1600"/>
              <a:t>은 표준화를 진행한 후 예측하였고</a:t>
            </a:r>
            <a:r>
              <a:rPr lang="en-US" altLang="ko-KR" sz="1600"/>
              <a:t>, </a:t>
            </a:r>
            <a:r>
              <a:rPr lang="ko-KR" altLang="en-US" sz="1600"/>
              <a:t>종속변수는 로그변환을 했었기 때문에 예측값 또한 로그값이 나오므로 이를 </a:t>
            </a:r>
            <a:r>
              <a:rPr lang="ko-KR" altLang="en-US" sz="1600" smtClean="0"/>
              <a:t>원래 값으로 되돌려야</a:t>
            </a:r>
            <a:r>
              <a:rPr lang="ko-KR" altLang="en-US" sz="1600" smtClean="0"/>
              <a:t>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예측된 종속변수 값은 </a:t>
            </a:r>
            <a:r>
              <a:rPr lang="en-US" altLang="ko-KR" sz="1600"/>
              <a:t>‘pred_use’</a:t>
            </a:r>
            <a:r>
              <a:rPr lang="ko-KR" altLang="en-US" sz="1600"/>
              <a:t>라는 칼럼으로 저장해 독립변수들과 함께 </a:t>
            </a:r>
            <a:r>
              <a:rPr lang="en-US" altLang="ko-KR" sz="1600"/>
              <a:t>‘df_final.csv’ </a:t>
            </a:r>
            <a:r>
              <a:rPr lang="ko-KR" altLang="en-US" sz="1600"/>
              <a:t>파일로 최종 저장합니다</a:t>
            </a:r>
            <a:r>
              <a:rPr lang="en-US" altLang="ko-KR" sz="1600"/>
              <a:t>.</a:t>
            </a:r>
          </a:p>
          <a:p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왼쪽 그림은 </a:t>
            </a:r>
            <a:r>
              <a:rPr lang="en-US" altLang="ko-KR" sz="1600"/>
              <a:t>XGBRegressor </a:t>
            </a:r>
            <a:r>
              <a:rPr lang="ko-KR" altLang="en-US" sz="1600"/>
              <a:t>모델이 중요하다고 생각하는 피처를 점수화하여 시각적인 형태로 표현한 것입니다</a:t>
            </a:r>
            <a:r>
              <a:rPr lang="en-US" altLang="ko-KR" sz="1600"/>
              <a:t>. </a:t>
            </a:r>
            <a:r>
              <a:rPr lang="ko-KR" altLang="en-US" sz="1600"/>
              <a:t>중요한 피처라고 예상한 </a:t>
            </a:r>
            <a:r>
              <a:rPr lang="en-US" altLang="ko-KR" sz="1600"/>
              <a:t>park_dist, subway_dist, bike_road_dist</a:t>
            </a:r>
            <a:r>
              <a:rPr lang="ko-KR" altLang="en-US" sz="1600"/>
              <a:t>의 중요도 점수가 높게 나타났으며 </a:t>
            </a:r>
            <a:r>
              <a:rPr lang="en-US" altLang="ko-KR" sz="1600"/>
              <a:t>neighbor </a:t>
            </a:r>
            <a:r>
              <a:rPr lang="ko-KR" altLang="en-US" sz="1600"/>
              <a:t>변수도 중요한 변수로 인식되고 있음을 확인할 수 있습니다</a:t>
            </a:r>
            <a:r>
              <a:rPr lang="en-US" altLang="ko-KR" sz="1600"/>
              <a:t>. </a:t>
            </a:r>
            <a:r>
              <a:rPr lang="en-US" altLang="ko-KR" sz="1600">
                <a:solidFill>
                  <a:srgbClr val="0070C0"/>
                </a:solidFill>
              </a:rPr>
              <a:t>XGBoost</a:t>
            </a:r>
            <a:r>
              <a:rPr lang="ko-KR" altLang="en-US" sz="1600">
                <a:solidFill>
                  <a:srgbClr val="0070C0"/>
                </a:solidFill>
              </a:rPr>
              <a:t>는 선형 모델은 아니므로 선형 회귀 모델과는 중요하게 인식하는 변수가 다소 차이가 있음</a:t>
            </a:r>
            <a:r>
              <a:rPr lang="ko-KR" altLang="en-US" sz="1600"/>
              <a:t>을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530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3770" y="251455"/>
            <a:ext cx="1659298" cy="446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AFF14-EBBE-4E39-848E-04D3601830C1}"/>
              </a:ext>
            </a:extLst>
          </p:cNvPr>
          <p:cNvSpPr txBox="1"/>
          <p:nvPr/>
        </p:nvSpPr>
        <p:spPr>
          <a:xfrm>
            <a:off x="612733" y="1251635"/>
            <a:ext cx="10966519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그룹별 신규 입지 선정</a:t>
            </a:r>
            <a:endParaRPr lang="en-US" altLang="ko-KR" sz="16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앞선 단계에서 고양시의 도시화 지역에 대한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이용의 예측 수요를 계산해 보았습니다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전체에서 수요가 높게 나타난 그리드만을 뽑아 신규 입지로 선정하기에는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일산 지구에만 신규 입지가 집중되어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균형적인 입지 선정을 할 수 없게 됩니다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문제점에 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착안하여 입지 선정 대상 지역을 크게 </a:t>
            </a:r>
            <a:r>
              <a:rPr lang="en-US" altLang="ko-KR" sz="1600" b="1" u="sng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600" b="1" u="sng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구역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나눈 뒤</a:t>
            </a:r>
            <a:r>
              <a:rPr lang="en-US" altLang="ko-KR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각각의 그룹에 대하여 예상 수요와 스테이션 간 거리를 고려하여 신규 입지를 선정하여 총 </a:t>
            </a:r>
            <a:r>
              <a:rPr lang="en-US" altLang="ko-KR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스테이션을 선정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선정하는 방식은 정량적인 방식으로 거리를 계산하는 것이 아닌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정성적으로 지도를 직접 확인하면서 선정하였습니다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수요와 기존 스테이션 위치를 확인한 결과 모든 기존 스테이션이 적정 위치에 설치되었다 판단하여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164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스테이션 위치는 유지하고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136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스테이션을 추가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총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최종 스테이션 위치를 결정하였습니다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DB11979-70D3-4A8F-A805-A8E0BAD97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53340"/>
              </p:ext>
            </p:extLst>
          </p:nvPr>
        </p:nvGraphicFramePr>
        <p:xfrm>
          <a:off x="805537" y="3532800"/>
          <a:ext cx="10580913" cy="2712720"/>
        </p:xfrm>
        <a:graphic>
          <a:graphicData uri="http://schemas.openxmlformats.org/drawingml/2006/table">
            <a:tbl>
              <a:tblPr firstRow="1" bandCol="1">
                <a:tableStyleId>{10A1B5D5-9B99-4C35-A422-299274C87663}</a:tableStyleId>
              </a:tblPr>
              <a:tblGrid>
                <a:gridCol w="708666">
                  <a:extLst>
                    <a:ext uri="{9D8B030D-6E8A-4147-A177-3AD203B41FA5}">
                      <a16:colId xmlns:a16="http://schemas.microsoft.com/office/drawing/2014/main" val="4136158453"/>
                    </a:ext>
                  </a:extLst>
                </a:gridCol>
                <a:gridCol w="3401832">
                  <a:extLst>
                    <a:ext uri="{9D8B030D-6E8A-4147-A177-3AD203B41FA5}">
                      <a16:colId xmlns:a16="http://schemas.microsoft.com/office/drawing/2014/main" val="3390024661"/>
                    </a:ext>
                  </a:extLst>
                </a:gridCol>
                <a:gridCol w="1375902">
                  <a:extLst>
                    <a:ext uri="{9D8B030D-6E8A-4147-A177-3AD203B41FA5}">
                      <a16:colId xmlns:a16="http://schemas.microsoft.com/office/drawing/2014/main" val="1397994263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3950596585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1453211569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30398633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지역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거주 인구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명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기존 스테이션 수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개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신규 스테이션 수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개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총 스테이션 수</a:t>
                      </a:r>
                      <a:r>
                        <a:rPr lang="en-US" altLang="ko-KR" sz="1400" u="none" strike="noStrike" dirty="0">
                          <a:effectLst/>
                        </a:rPr>
                        <a:t> (</a:t>
                      </a:r>
                      <a:r>
                        <a:rPr lang="ko-KR" altLang="en-US" sz="1400" u="none" strike="noStrike" dirty="0">
                          <a:effectLst/>
                        </a:rPr>
                        <a:t>개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3415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일산 신도시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일산동구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일산서구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502,482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106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43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149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338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덕양구 화정동 인근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248,194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5830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덕양구 </a:t>
                      </a:r>
                      <a:r>
                        <a:rPr lang="ko-KR" altLang="en-US" sz="1400" dirty="0" err="1"/>
                        <a:t>창릉</a:t>
                      </a:r>
                      <a:r>
                        <a:rPr lang="ko-KR" altLang="en-US" sz="1400" dirty="0"/>
                        <a:t> 지구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86,558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884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덕양구 </a:t>
                      </a:r>
                      <a:r>
                        <a:rPr lang="ko-KR" altLang="en-US" sz="1400" dirty="0" err="1"/>
                        <a:t>고양동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25,023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37401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덕양구 </a:t>
                      </a:r>
                      <a:r>
                        <a:rPr lang="ko-KR" altLang="en-US" sz="1400" dirty="0" err="1"/>
                        <a:t>내유동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18,088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49006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일산서구 </a:t>
                      </a:r>
                      <a:r>
                        <a:rPr lang="ko-KR" altLang="en-US" sz="1400" dirty="0" err="1"/>
                        <a:t>가좌동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15,772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818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덕양구 향동지구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10,785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180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총합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-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906,902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164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136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542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76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위치 선정 방식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A884BF-4FCA-42DF-AD51-A228DD84A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213" y="1671637"/>
            <a:ext cx="6465232" cy="4519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04270" y="870525"/>
            <a:ext cx="4391384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입지 선정 방식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좌측의 그림은 앞선 예측모델을 통해 그리드별로 예측한 이용건수를 시각화한 다음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위치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빨간색 원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자전거도로를 포함한 인도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파란색 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표시하였습니다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스테이션의 입지는 기존 스테이션 위치와 겹치지 않게 하기 위해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위치에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100m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반경의 빨간색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원으로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표시하여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영역과 겹치지 않도록 설치하였습니다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스테이션의 경우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100m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반경의 보라색 원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표시하였습니다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위치에 대한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기록은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folium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라이브러리의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Draw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플러그인을 활용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신규 입지 위치를 모두 찍은 다음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geojson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export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방식으로 공간 정보를 저장하였습니다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smtClean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‘09.new_station.geojson’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4270" y="5145540"/>
            <a:ext cx="4391384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이제부터 그룹별로 입지를 선정할 것인데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그룹별 지도의 개별 그리드 위에 표시한 숫자는 예측 일평균 총 이용건수</a:t>
            </a:r>
            <a:r>
              <a:rPr lang="en-US" altLang="ko-KR" sz="16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(pred_use)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/>
              <a:t>본 자료를 활용하여 앞서 나눈 그룹별로 그리드위에 표시한 예측 일평균 이용량을 참고하여 신규 입지를 </a:t>
            </a:r>
            <a:r>
              <a:rPr lang="ko-KR" altLang="en-US" sz="1600" smtClean="0"/>
              <a:t>선정하였습니다</a:t>
            </a:r>
            <a:r>
              <a:rPr lang="en-US" altLang="ko-KR" sz="1600"/>
              <a:t>.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원호 7"/>
          <p:cNvSpPr/>
          <p:nvPr/>
        </p:nvSpPr>
        <p:spPr>
          <a:xfrm rot="16838963">
            <a:off x="3579026" y="1255750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33002" y="1195521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’08.</a:t>
            </a:r>
            <a:r>
              <a:rPr lang="ko-KR" altLang="en-US" sz="1600" smtClean="0">
                <a:solidFill>
                  <a:schemeClr val="accent2"/>
                </a:solidFill>
              </a:rPr>
              <a:t>기존 스테이션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4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9404" y="159622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신규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FD2293-2C8C-467E-97BC-AFADB7602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89" y="1131809"/>
            <a:ext cx="5605560" cy="5384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0734" y="1439014"/>
            <a:ext cx="4586988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–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일산 신도시 인근</a:t>
            </a:r>
            <a:endParaRPr lang="en-US" altLang="ko-KR" sz="16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일산 신도시 지역은 호수공원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문화공원과 기타 소규모의 근린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공원을 중심으로 여가 목적의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활발히 이루어지고 있으며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대화역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풍산역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전철역 인근에서는 출퇴근 등의 목적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전철역을 이용하면서 함께 이용하는 목적으로도 활발히 이용되고 있음을 확인하였습니다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탐구 결과 공원과 지하철역 인근과 에는 기존 스테이션이 설치되어 있으나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아파트 단지와 같은 주거지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스테이션이 다소 듬성듬성하게 설치되어 있는 것을 확인할 수 있었습니다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따라 스테이션 간 거리를 좁혀 접근성을 높이는 것을 목적으로 하여 신규 스테이션을 설치하였습니다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106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 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43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스테이션 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 </a:t>
            </a:r>
            <a:r>
              <a:rPr lang="en-US" altLang="ko-KR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149</a:t>
            </a:r>
            <a:r>
              <a:rPr lang="ko-KR" altLang="en-US" sz="16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원호 5"/>
          <p:cNvSpPr/>
          <p:nvPr/>
        </p:nvSpPr>
        <p:spPr>
          <a:xfrm rot="16838963">
            <a:off x="5417157" y="601426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71133" y="541197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’10.</a:t>
            </a:r>
            <a:r>
              <a:rPr lang="ko-KR" altLang="en-US" sz="1600" smtClean="0">
                <a:solidFill>
                  <a:schemeClr val="accent2"/>
                </a:solidFill>
              </a:rPr>
              <a:t>기존</a:t>
            </a:r>
            <a:r>
              <a:rPr lang="en-US" altLang="ko-KR" sz="1600" smtClean="0">
                <a:solidFill>
                  <a:schemeClr val="accent2"/>
                </a:solidFill>
              </a:rPr>
              <a:t>+</a:t>
            </a:r>
            <a:r>
              <a:rPr lang="ko-KR" altLang="en-US" sz="1600" smtClean="0">
                <a:solidFill>
                  <a:schemeClr val="accent2"/>
                </a:solidFill>
              </a:rPr>
              <a:t>신규 스테이션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3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신규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2014B8-89CD-4A8B-B42C-FD24F09B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7411" y="1210873"/>
            <a:ext cx="3734340" cy="53176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6149" y="1532895"/>
            <a:ext cx="4586988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–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 화정동 인근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 화정동 인근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덕양구에서 가장 발달이 된 지역이며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고양시청의 신청사 후보 위치로 거론되는 등 인근지역을 중심으로 개발이 이어질 전망입니다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그러나 일산 신도시에 비해 피프틴 스테이션 수가 적고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 거리가 넓어 접근성이 다소 떨어지는 것을 확인하였습니다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따라 화정동 인근 또한 일산 신도시 수준으로 신규 스테이션을 보급하여 스테이션 간 거리를 좁혀 접근성을 높였습니다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GTX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개발됨에 따라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대곡역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중심으로 신규 개발이 이루어질 것이라는 전망을 반영하여 토당동 인근에 신규 스테이션을 추가하였습니다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25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 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49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84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원호 5"/>
          <p:cNvSpPr/>
          <p:nvPr/>
        </p:nvSpPr>
        <p:spPr>
          <a:xfrm rot="16838963">
            <a:off x="5333181" y="1042362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87157" y="982133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’10.</a:t>
            </a:r>
            <a:r>
              <a:rPr lang="ko-KR" altLang="en-US" sz="1600" smtClean="0">
                <a:solidFill>
                  <a:schemeClr val="accent2"/>
                </a:solidFill>
              </a:rPr>
              <a:t>기존</a:t>
            </a:r>
            <a:r>
              <a:rPr lang="en-US" altLang="ko-KR" sz="1600" smtClean="0">
                <a:solidFill>
                  <a:schemeClr val="accent2"/>
                </a:solidFill>
              </a:rPr>
              <a:t>+</a:t>
            </a:r>
            <a:r>
              <a:rPr lang="ko-KR" altLang="en-US" sz="1600" smtClean="0">
                <a:solidFill>
                  <a:schemeClr val="accent2"/>
                </a:solidFill>
              </a:rPr>
              <a:t>신규 스테이션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4" y="1819470"/>
            <a:ext cx="4643018" cy="33851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524" y="1894822"/>
            <a:ext cx="4957397" cy="3161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124" y="1244739"/>
            <a:ext cx="36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1.1.3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 추세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연도별 </a:t>
            </a:r>
            <a:r>
              <a:rPr lang="ko-KR" altLang="en-US" b="1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이용건수</a:t>
            </a:r>
            <a:endParaRPr lang="ko-KR" altLang="en-US" b="1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3751" y="1244739"/>
            <a:ext cx="36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1.1.4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 추세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 </a:t>
            </a:r>
            <a:r>
              <a:rPr lang="ko-KR" altLang="en-US" b="1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이용건수</a:t>
            </a:r>
            <a:endParaRPr lang="ko-KR" altLang="en-US" b="1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399" y="5304551"/>
            <a:ext cx="5706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운영이력의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대여번호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(LEAS_NO)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(year)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 몇 개인지를 카운트하였습니다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해를 거듭할수록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이용건수가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점차 감소하는 것을 확인할 수 있는데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이유는 시설의 노후화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스테이션의 접근성이 떨어진다는 이유를 들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1872" y="5336990"/>
            <a:ext cx="553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이번에는 월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(month)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 몇 개인지를 카운트하였습니다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 이용 차이가 심한 편으로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겨울에는 별로 이용하지 않고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(5,6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가을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(9,10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997969" y="1121656"/>
            <a:ext cx="0" cy="539309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13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신규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2014B8-89CD-4A8B-B42C-FD24F09B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3308" y="1230511"/>
            <a:ext cx="4302494" cy="5185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9721" y="1561153"/>
            <a:ext cx="4586988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–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 창릉지구 인근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 창릉지구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창릉 신도시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이름으로 수도권 서북부의 일자리 거점 도시로서 조성하는 계획과 함께 개발이 활발히 이루어지고 있는 지역입니다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창릉 지구는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개통 예정인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GTX-A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노선과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개통 예정인 서부선 또한 사업이 진행중이며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도로사업 또한 추진 중에 있어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고양시에서 가장 조명받고 있는 개발 유망 지역입니다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창릉지구는 현재 아파트와 근린 공원을 중심으로 개발되어 있으므로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접근성을 고려하여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근린공원 인근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아파트 단지 입구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위치에 신규 입지를 선정하였습니다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16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 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21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37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원호 5"/>
          <p:cNvSpPr/>
          <p:nvPr/>
        </p:nvSpPr>
        <p:spPr>
          <a:xfrm rot="16838963">
            <a:off x="5771769" y="1012608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25745" y="952379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’10.</a:t>
            </a:r>
            <a:r>
              <a:rPr lang="ko-KR" altLang="en-US" sz="1600" smtClean="0">
                <a:solidFill>
                  <a:schemeClr val="accent2"/>
                </a:solidFill>
              </a:rPr>
              <a:t>기존</a:t>
            </a:r>
            <a:r>
              <a:rPr lang="en-US" altLang="ko-KR" sz="1600" smtClean="0">
                <a:solidFill>
                  <a:schemeClr val="accent2"/>
                </a:solidFill>
              </a:rPr>
              <a:t>+</a:t>
            </a:r>
            <a:r>
              <a:rPr lang="ko-KR" altLang="en-US" sz="1600" smtClean="0">
                <a:solidFill>
                  <a:schemeClr val="accent2"/>
                </a:solidFill>
              </a:rPr>
              <a:t>신규 스테이션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7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신규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014B8-89CD-4A8B-B42C-FD24F09B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3332" y="1410999"/>
            <a:ext cx="4108767" cy="4672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69978" y="1863817"/>
            <a:ext cx="4586988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 –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 고양동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고양동의 경우 창릉 신도시의 북부에 위치한 지역으로서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가능성이 지금으로서는 높지 않은 상태입니다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고양시의 북동부의 도시화지역으로서 고양동 북부에는 아파트 단지가 개발되어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고양동 남부의 경우에는 도로가 좁고 자전거도로가 되어있지 않아 자전거 이동 및 스테이션 입지 선정에 있어 어려움이 있지만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고양동 북부에는 아파트 단지와 자전거 도로가 잘 개발되어 단지 입구를 중심으로 신규 입지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선정하였습니다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0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 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8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원호 5"/>
          <p:cNvSpPr/>
          <p:nvPr/>
        </p:nvSpPr>
        <p:spPr>
          <a:xfrm rot="16838963">
            <a:off x="5616002" y="1078646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69978" y="1018417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’10.</a:t>
            </a:r>
            <a:r>
              <a:rPr lang="ko-KR" altLang="en-US" sz="1600" smtClean="0">
                <a:solidFill>
                  <a:schemeClr val="accent2"/>
                </a:solidFill>
              </a:rPr>
              <a:t>기존</a:t>
            </a:r>
            <a:r>
              <a:rPr lang="en-US" altLang="ko-KR" sz="1600" smtClean="0">
                <a:solidFill>
                  <a:schemeClr val="accent2"/>
                </a:solidFill>
              </a:rPr>
              <a:t>+</a:t>
            </a:r>
            <a:r>
              <a:rPr lang="ko-KR" altLang="en-US" sz="1600" smtClean="0">
                <a:solidFill>
                  <a:schemeClr val="accent2"/>
                </a:solidFill>
              </a:rPr>
              <a:t>신규 스테이션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2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신규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(5)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014B8-89CD-4A8B-B42C-FD24F09B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971" y="1375569"/>
            <a:ext cx="4189744" cy="47639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7673" y="2138832"/>
            <a:ext cx="4586988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 –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 내유동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내유동 또한 고양동과 마찬가지로 현재 고양시의 개발 계획과는 다소 거리가 있는 지역이라 볼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내유동에는 아파트 등 대규모 주거 시설은 개발되어 있지 않으나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공동주택이 잘 발달되어 있으며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대중 교통으로 버스에만 의존하여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정류소와 공동주택 지역을 위주로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스테이션을 신설하였습니다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0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 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7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원호 6"/>
          <p:cNvSpPr/>
          <p:nvPr/>
        </p:nvSpPr>
        <p:spPr>
          <a:xfrm rot="16838963">
            <a:off x="5815517" y="1266521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69493" y="1206292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’10.</a:t>
            </a:r>
            <a:r>
              <a:rPr lang="ko-KR" altLang="en-US" sz="1600" smtClean="0">
                <a:solidFill>
                  <a:schemeClr val="accent2"/>
                </a:solidFill>
              </a:rPr>
              <a:t>기존</a:t>
            </a:r>
            <a:r>
              <a:rPr lang="en-US" altLang="ko-KR" sz="1600" smtClean="0">
                <a:solidFill>
                  <a:schemeClr val="accent2"/>
                </a:solidFill>
              </a:rPr>
              <a:t>+</a:t>
            </a:r>
            <a:r>
              <a:rPr lang="ko-KR" altLang="en-US" sz="1600" smtClean="0">
                <a:solidFill>
                  <a:schemeClr val="accent2"/>
                </a:solidFill>
              </a:rPr>
              <a:t>신규 스테이션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5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신규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(6)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2014B8-89CD-4A8B-B42C-FD24F09B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660" y="1496461"/>
            <a:ext cx="3984427" cy="47325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9978" y="1871429"/>
            <a:ext cx="4586988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 –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일산서구 가좌동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일산서구에 위치한 가좌동에는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아파트 단지가 있으며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동쪽에 위치한 일산신도시는 자전거로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내외가 소요되는 가까운 거리에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따라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가좌동은 주거지 중심으로 발전하였고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기타 상업 및 복지 시설은 일산 신도시에서 이용하는 것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유추할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가좌동에는 각 아파트 단지 인근에서의 접근성을 고려하여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아파트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단지 입구를 중심으로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스테이션을 선정하였습니다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2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 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4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원호 5"/>
          <p:cNvSpPr/>
          <p:nvPr/>
        </p:nvSpPr>
        <p:spPr>
          <a:xfrm rot="16838963">
            <a:off x="5379835" y="1218136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33811" y="1157907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’10.</a:t>
            </a:r>
            <a:r>
              <a:rPr lang="ko-KR" altLang="en-US" sz="1600" smtClean="0">
                <a:solidFill>
                  <a:schemeClr val="accent2"/>
                </a:solidFill>
              </a:rPr>
              <a:t>기존</a:t>
            </a:r>
            <a:r>
              <a:rPr lang="en-US" altLang="ko-KR" sz="1600" smtClean="0">
                <a:solidFill>
                  <a:schemeClr val="accent2"/>
                </a:solidFill>
              </a:rPr>
              <a:t>+</a:t>
            </a:r>
            <a:r>
              <a:rPr lang="ko-KR" altLang="en-US" sz="1600" smtClean="0">
                <a:solidFill>
                  <a:schemeClr val="accent2"/>
                </a:solidFill>
              </a:rPr>
              <a:t>신규 스테이션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8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신규 입지 선정 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(7)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2014B8-89CD-4A8B-B42C-FD24F09B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942" y="1243993"/>
            <a:ext cx="4321069" cy="51010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5703" y="1286149"/>
            <a:ext cx="4586988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</a:t>
            </a:r>
            <a:r>
              <a: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 –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 향동지구</a:t>
            </a:r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향동동은 그린벨트로 지정되어 개발이 제한되었다가 한국토지주택공사가 주관한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보금자리주택개발사업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개발이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2015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이래로 개발이 활발히 이루어지고 있는 지역입니다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향동지구는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입주가 완료된 아파트 단지와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입주 예정인 아파트 단지가 있어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 시설이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상당히 발달되어 있으며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28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개통 예정인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고양선 철도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향동지구를 통하며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은평구와 인접하는 등 개발에 있어 다양한 이점을 지니고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향동지구는 거주 지역을 중심으로 개발되었기 때문에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아파트 단지와의 접근성을 향상시키기 위해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아파트 단지 인근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중심으로 신규 스테이션 위치를 선정하였습니다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5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 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4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스테이션 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en-US" altLang="ko-KR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 </a:t>
            </a:r>
            <a:r>
              <a: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원호 5"/>
          <p:cNvSpPr/>
          <p:nvPr/>
        </p:nvSpPr>
        <p:spPr>
          <a:xfrm rot="16838963">
            <a:off x="5417157" y="749712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71133" y="689483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’10.</a:t>
            </a:r>
            <a:r>
              <a:rPr lang="ko-KR" altLang="en-US" sz="1600" smtClean="0">
                <a:solidFill>
                  <a:schemeClr val="accent2"/>
                </a:solidFill>
              </a:rPr>
              <a:t>기존</a:t>
            </a:r>
            <a:r>
              <a:rPr lang="en-US" altLang="ko-KR" sz="1600" smtClean="0">
                <a:solidFill>
                  <a:schemeClr val="accent2"/>
                </a:solidFill>
              </a:rPr>
              <a:t>+</a:t>
            </a:r>
            <a:r>
              <a:rPr lang="ko-KR" altLang="en-US" sz="1600" smtClean="0">
                <a:solidFill>
                  <a:schemeClr val="accent2"/>
                </a:solidFill>
              </a:rPr>
              <a:t>신규 스테이션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2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5.2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스테이션별 거치대수 결정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7F15AF-86DF-4031-B9F0-0CD0635996B4}"/>
                  </a:ext>
                </a:extLst>
              </p:cNvPr>
              <p:cNvSpPr txBox="1"/>
              <p:nvPr/>
            </p:nvSpPr>
            <p:spPr>
              <a:xfrm>
                <a:off x="1400365" y="5792114"/>
                <a:ext cx="96915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1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적</m:t>
                      </m:r>
                      <m:r>
                        <a:rPr lang="ko-KR" altLang="en-US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정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sz="2800" b="1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거</m:t>
                      </m:r>
                      <m:r>
                        <a:rPr lang="ko-KR" altLang="en-US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치</m:t>
                      </m:r>
                      <m:r>
                        <a:rPr lang="ko-KR" altLang="en-US" sz="2800" b="1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대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sz="2800" b="1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수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𝒎𝒂𝒙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𝟏𝟎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𝒎𝒊𝒏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d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예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측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</m:t>
                          </m:r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일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평</m:t>
                          </m:r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균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</m:t>
                          </m:r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이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용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</m:t>
                          </m:r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건</m:t>
                          </m:r>
                          <m:r>
                            <a:rPr lang="ko-KR" altLang="en-US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수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/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𝟐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,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𝟑𝟎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8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7F15AF-86DF-4031-B9F0-0CD063599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365" y="5792114"/>
                <a:ext cx="969154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03B556-96A3-4938-A8C2-4FE4746797F4}"/>
              </a:ext>
            </a:extLst>
          </p:cNvPr>
          <p:cNvSpPr txBox="1"/>
          <p:nvPr/>
        </p:nvSpPr>
        <p:spPr>
          <a:xfrm>
            <a:off x="509082" y="1158365"/>
            <a:ext cx="10921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스테이션이 있는 그리드에 대하여 거치대 수와 예측된 일평균 이용 건수의 분포를 확인해 본 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아래와 같은 적정 거치대 수를 도출하는 공식을 수립하였습니다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조건에서 적정 거치대 수는 최대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대이나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중 거치대 수가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많은 경우도 존재합니다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예측 수요에 비해 거치대 수가 많은 경우가 존재하기 때문에 적정 거치대 수 결정은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 뿐만 아니라 기존 스테이션에 대해서도 결정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스테이션들은 대부분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20~30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거치대를 보유하고 있으나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일평균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대부분 그에 미치지 못하는 것을 볼 수 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공식에 따라 도출된 결과를 보면 대부분의 스테이션의 거치대 수가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개로 나오는 것을 확인할 수 있습니다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스테이션이 설치되면서 스테이션 당 이용이 분산될 것이기 때문에</a:t>
            </a:r>
            <a:r>
              <a:rPr lang="en-US" altLang="ko-KR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스테이션당 거치대 수가 감소하는 것은 합리적인 결정이라 볼 수 있습니다</a:t>
            </a:r>
            <a:r>
              <a:rPr lang="en-US" altLang="ko-KR" sz="16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8716B-6EF6-4593-99DF-7559999CA4B0}"/>
              </a:ext>
            </a:extLst>
          </p:cNvPr>
          <p:cNvSpPr txBox="1"/>
          <p:nvPr/>
        </p:nvSpPr>
        <p:spPr>
          <a:xfrm>
            <a:off x="1381704" y="3113790"/>
            <a:ext cx="243681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일평균 이용 건수의 분포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6702A-EE28-470E-AB75-AC666CEFBE4B}"/>
              </a:ext>
            </a:extLst>
          </p:cNvPr>
          <p:cNvSpPr txBox="1"/>
          <p:nvPr/>
        </p:nvSpPr>
        <p:spPr>
          <a:xfrm>
            <a:off x="4998273" y="3087546"/>
            <a:ext cx="241241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스테이션 거치대 수 분포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F91FD-1174-4FB5-B530-6BFE42A62CF9}"/>
              </a:ext>
            </a:extLst>
          </p:cNvPr>
          <p:cNvSpPr txBox="1"/>
          <p:nvPr/>
        </p:nvSpPr>
        <p:spPr>
          <a:xfrm>
            <a:off x="8436967" y="3090089"/>
            <a:ext cx="279420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스테이션 적정 거치대 수 분포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C36B1-47AE-4912-8208-FF3FC25A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3" y="3433144"/>
            <a:ext cx="3503348" cy="23053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268614-33ED-4B08-BD41-9BB893F9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6" y="3451811"/>
            <a:ext cx="3446966" cy="22679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761C53-05D9-4BE0-B4E3-71FF0B91F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7912" y="3482056"/>
            <a:ext cx="3380762" cy="2207490"/>
          </a:xfrm>
          <a:prstGeom prst="rect">
            <a:avLst/>
          </a:prstGeom>
        </p:spPr>
      </p:pic>
      <p:sp>
        <p:nvSpPr>
          <p:cNvPr id="12" name="원호 11"/>
          <p:cNvSpPr/>
          <p:nvPr/>
        </p:nvSpPr>
        <p:spPr>
          <a:xfrm rot="16838963">
            <a:off x="3215132" y="620502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69108" y="560273"/>
            <a:ext cx="62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’11.</a:t>
            </a:r>
            <a:r>
              <a:rPr lang="ko-KR" altLang="en-US" sz="1600" smtClean="0">
                <a:solidFill>
                  <a:schemeClr val="accent2"/>
                </a:solidFill>
              </a:rPr>
              <a:t>분석결과</a:t>
            </a:r>
            <a:r>
              <a:rPr lang="en-US" altLang="ko-KR" sz="1600" smtClean="0">
                <a:solidFill>
                  <a:schemeClr val="accent2"/>
                </a:solidFill>
              </a:rPr>
              <a:t>.csv’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5.3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입지 선정 결과</a:t>
            </a: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9FCA84-FDB7-4CAA-99F0-21A852BD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8" y="1243959"/>
            <a:ext cx="6834255" cy="5184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AAEA0-A9FA-4128-AD66-9C2CBB12CE0D}"/>
              </a:ext>
            </a:extLst>
          </p:cNvPr>
          <p:cNvSpPr txBox="1"/>
          <p:nvPr/>
        </p:nvSpPr>
        <p:spPr>
          <a:xfrm>
            <a:off x="7502742" y="2494052"/>
            <a:ext cx="4391384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입지 선정 및 거치대 수 </a:t>
            </a:r>
            <a:r>
              <a:rPr lang="ko-KR" altLang="en-US" sz="16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결정 </a:t>
            </a:r>
            <a:r>
              <a:rPr lang="ko-KR" altLang="en-US" sz="16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  <a:endParaRPr lang="en-US" altLang="ko-KR" sz="1600" b="1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좌측의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그림은 앞서 선정한 최종 스테이션 위치를 표시하고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스테이션별 적정 거치대 수를 색으로 표현한 자료입니다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색이 붉은색일수록 거치대 수가 많고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진한 초록일수록 거치대 수가 적은 것입니다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285750" indent="-285750">
              <a:buFontTx/>
              <a:buChar char="-"/>
            </a:pP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거치대 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수가 많은 곳은 일산 신도시 지역의 호수공원 및 문화공원 인근에 집중되는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것으로 보이며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덕양구의 신규 개발 지역에 </a:t>
            </a:r>
            <a:r>
              <a:rPr lang="ko-KR" altLang="en-US" sz="1600" dirty="0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스테이션이 보급된 지역이 넓어진 것이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두드러지게 나타납니다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6" name="원호 5"/>
          <p:cNvSpPr/>
          <p:nvPr/>
        </p:nvSpPr>
        <p:spPr>
          <a:xfrm rot="16838963">
            <a:off x="7438125" y="1605641"/>
            <a:ext cx="707952" cy="912444"/>
          </a:xfrm>
          <a:prstGeom prst="arc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792102" y="1545412"/>
            <a:ext cx="2994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accent2"/>
                </a:solidFill>
              </a:rPr>
              <a:t>’12.</a:t>
            </a:r>
            <a:r>
              <a:rPr lang="ko-KR" altLang="en-US" sz="1600" smtClean="0">
                <a:solidFill>
                  <a:schemeClr val="accent2"/>
                </a:solidFill>
              </a:rPr>
              <a:t>최종 결과 시각화</a:t>
            </a:r>
            <a:r>
              <a:rPr lang="en-US" altLang="ko-KR" sz="1600" smtClean="0">
                <a:solidFill>
                  <a:schemeClr val="accent2"/>
                </a:solidFill>
              </a:rPr>
              <a:t>.html’ </a:t>
            </a:r>
            <a:r>
              <a:rPr lang="ko-KR" altLang="en-US" sz="1600" smtClean="0">
                <a:solidFill>
                  <a:schemeClr val="accent2"/>
                </a:solidFill>
              </a:rPr>
              <a:t>참조</a:t>
            </a:r>
            <a:endParaRPr lang="ko-KR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0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고양시 공공자전거서비스 - 피프틴(FIFTEEN) -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5.4 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의의 및 한계점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9196" y="1411084"/>
            <a:ext cx="9593608" cy="461664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altLang="ko-KR" b="1" smtClean="0">
              <a:solidFill>
                <a:srgbClr val="00B05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b="1" smtClean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# </a:t>
            </a:r>
            <a:r>
              <a:rPr lang="ko-KR" altLang="en-US" b="1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의의</a:t>
            </a:r>
            <a:endParaRPr lang="en-US" altLang="ko-KR" b="1">
              <a:solidFill>
                <a:srgbClr val="00B05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도시화 지역을 그리드화하는 것과 모델링을 결합한 분석을 통해 해당 그리드의 이용량을 예측해보는 </a:t>
            </a:r>
            <a:r>
              <a:rPr lang="ko-KR" altLang="en-US" sz="1600"/>
              <a:t>등</a:t>
            </a:r>
            <a:r>
              <a:rPr lang="ko-KR" altLang="en-US" sz="1600" smtClean="0"/>
              <a:t> </a:t>
            </a:r>
            <a:r>
              <a:rPr lang="ko-KR" altLang="en-US" sz="1600" smtClean="0"/>
              <a:t>새로운 접근을 </a:t>
            </a:r>
            <a:r>
              <a:rPr lang="ko-KR" altLang="en-US" sz="1600" smtClean="0"/>
              <a:t>시도하였습니다</a:t>
            </a:r>
            <a:r>
              <a:rPr lang="en-US" altLang="ko-KR" sz="1600" smtClean="0"/>
              <a:t>.</a:t>
            </a: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모델링 시  다양한 데이터를 피처로 </a:t>
            </a:r>
            <a:r>
              <a:rPr lang="ko-KR" altLang="en-US" sz="1600" smtClean="0"/>
              <a:t>활용하였습니다</a:t>
            </a:r>
            <a:r>
              <a:rPr lang="en-US" altLang="ko-KR" sz="1600" smtClean="0"/>
              <a:t>.</a:t>
            </a: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스테이션 </a:t>
            </a:r>
            <a:r>
              <a:rPr lang="ko-KR" altLang="en-US" sz="1600"/>
              <a:t>확장을 </a:t>
            </a:r>
            <a:r>
              <a:rPr lang="ko-KR" altLang="en-US" sz="1600" smtClean="0"/>
              <a:t>하면서</a:t>
            </a:r>
            <a:r>
              <a:rPr lang="en-US" altLang="ko-KR" sz="1600" smtClean="0"/>
              <a:t>,</a:t>
            </a:r>
            <a:r>
              <a:rPr lang="ko-KR" altLang="en-US" sz="1600" smtClean="0"/>
              <a:t> </a:t>
            </a:r>
            <a:r>
              <a:rPr lang="ko-KR" altLang="en-US" sz="1600"/>
              <a:t>스테이션 간의 거리가 좁아짐에 따라 공공 자전거에 대한 </a:t>
            </a:r>
            <a:r>
              <a:rPr lang="ko-KR" altLang="en-US" sz="1600" smtClean="0"/>
              <a:t>접근성이 높아짐이 </a:t>
            </a:r>
            <a:r>
              <a:rPr lang="ko-KR" altLang="en-US" sz="1600" smtClean="0"/>
              <a:t>기대됩니다</a:t>
            </a:r>
            <a:r>
              <a:rPr lang="en-US" altLang="ko-KR" sz="1600" smtClean="0"/>
              <a:t>. </a:t>
            </a:r>
            <a:r>
              <a:rPr lang="ko-KR" altLang="en-US" sz="1600" smtClean="0"/>
              <a:t>최근 </a:t>
            </a:r>
            <a:r>
              <a:rPr lang="ko-KR" altLang="en-US" sz="1600"/>
              <a:t>전동 킥보드 등 마이크로 모빌리티의 경쟁자가 생겨나면서</a:t>
            </a:r>
            <a:r>
              <a:rPr lang="en-US" altLang="ko-KR" sz="1600"/>
              <a:t>, </a:t>
            </a:r>
            <a:r>
              <a:rPr lang="ko-KR" altLang="en-US" sz="1600"/>
              <a:t>접근성은 서비스 </a:t>
            </a:r>
            <a:r>
              <a:rPr lang="ko-KR" altLang="en-US" sz="1600" smtClean="0"/>
              <a:t>이용에 중요한 요소로 대두되었는데</a:t>
            </a:r>
            <a:r>
              <a:rPr lang="en-US" altLang="ko-KR" sz="1600" smtClean="0"/>
              <a:t>, </a:t>
            </a:r>
            <a:r>
              <a:rPr lang="ko-KR" altLang="en-US" sz="1600" smtClean="0"/>
              <a:t>본 프로젝트를 통해 보다 접근성을 높여 많은 고양시 시민들이 활용하는 서비스가 될 것으로 </a:t>
            </a:r>
            <a:r>
              <a:rPr lang="ko-KR" altLang="en-US" sz="1600" smtClean="0"/>
              <a:t>전망합니다</a:t>
            </a:r>
            <a:r>
              <a:rPr lang="en-US" altLang="ko-KR" sz="160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피프틴 사용자의 이용 특성을 반영하여 입지 분석을 했기 때문에 사용자들이 만족할 최적 위치에 입지를 할 수 있을 것으로 기대합니다</a:t>
            </a:r>
            <a:r>
              <a:rPr lang="en-US" altLang="ko-KR" sz="1600" smtClean="0"/>
              <a:t>.</a:t>
            </a:r>
            <a:endParaRPr lang="en-US" altLang="ko-KR" sz="1600" smtClean="0"/>
          </a:p>
          <a:p>
            <a:endParaRPr lang="en-US" altLang="ko-KR" sz="1600" b="1" smtClean="0"/>
          </a:p>
          <a:p>
            <a:r>
              <a:rPr lang="en-US" altLang="ko-KR" b="1" smtClean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# </a:t>
            </a:r>
            <a:r>
              <a:rPr lang="ko-KR" altLang="en-US" b="1" smtClean="0">
                <a:solidFill>
                  <a:srgbClr val="00B05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한계점</a:t>
            </a:r>
            <a:endParaRPr lang="en-US" altLang="ko-KR" b="1" smtClean="0">
              <a:solidFill>
                <a:srgbClr val="00B05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모델을 </a:t>
            </a:r>
            <a:r>
              <a:rPr lang="ko-KR" altLang="en-US" sz="1600"/>
              <a:t>만들 때  학습 데이터로 기존 피프틴 스테이션 데이터를 사용하였는데</a:t>
            </a:r>
            <a:r>
              <a:rPr lang="en-US" altLang="ko-KR" sz="1600"/>
              <a:t>, </a:t>
            </a:r>
            <a:r>
              <a:rPr lang="ko-KR" altLang="en-US" sz="1600"/>
              <a:t>학습 데이터의 개수가 적어서 모델링에 아쉬움이 </a:t>
            </a:r>
            <a:r>
              <a:rPr lang="ko-KR" altLang="en-US" sz="1600" smtClean="0"/>
              <a:t>있었습니다</a:t>
            </a:r>
            <a:r>
              <a:rPr lang="en-US" altLang="ko-KR" sz="1600" smtClean="0"/>
              <a:t>.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유의한 변수를 찾기 위해 다중회귀 모델을 만들 때 데이터의 부족으로 더 많은 피처를 만들지 </a:t>
            </a:r>
            <a:r>
              <a:rPr lang="ko-KR" altLang="en-US" sz="1600" smtClean="0"/>
              <a:t>못했다는 점이 아쉽습니다</a:t>
            </a:r>
            <a:r>
              <a:rPr lang="en-US" altLang="ko-KR" sz="1600"/>
              <a:t>.</a:t>
            </a:r>
            <a:r>
              <a:rPr lang="en-US" altLang="ko-KR" sz="1600" smtClean="0"/>
              <a:t> </a:t>
            </a:r>
            <a:r>
              <a:rPr lang="ko-KR" altLang="en-US" sz="1600" smtClean="0"/>
              <a:t>특히 </a:t>
            </a:r>
            <a:r>
              <a:rPr lang="ko-KR" altLang="en-US" sz="1600" smtClean="0"/>
              <a:t>그리드별 세부 </a:t>
            </a:r>
            <a:r>
              <a:rPr lang="ko-KR" altLang="en-US" sz="1600" smtClean="0"/>
              <a:t>위치에 해당하는 </a:t>
            </a:r>
            <a:r>
              <a:rPr lang="ko-KR" altLang="en-US" sz="1600" smtClean="0"/>
              <a:t>데이터를 찾지 못했습니다</a:t>
            </a:r>
            <a:r>
              <a:rPr lang="en-US" altLang="ko-KR" sz="1600" smtClean="0"/>
              <a:t>.(</a:t>
            </a:r>
            <a:r>
              <a:rPr lang="en-US" altLang="ko-KR" sz="1600"/>
              <a:t>ex. </a:t>
            </a:r>
            <a:r>
              <a:rPr lang="ko-KR" altLang="en-US" sz="1600"/>
              <a:t>유동인구 데이터</a:t>
            </a:r>
            <a:r>
              <a:rPr lang="en-US" altLang="ko-KR" sz="1600"/>
              <a:t>, </a:t>
            </a:r>
            <a:r>
              <a:rPr lang="ko-KR" altLang="en-US" sz="1600" smtClean="0"/>
              <a:t>날씨 및 풍속 데이터 </a:t>
            </a:r>
            <a:r>
              <a:rPr lang="ko-KR" altLang="en-US" sz="1600"/>
              <a:t>등</a:t>
            </a:r>
            <a:r>
              <a:rPr lang="en-US" altLang="ko-KR" sz="160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최적 위치를 선정하는 데에 공원 입구</a:t>
            </a:r>
            <a:r>
              <a:rPr lang="en-US" altLang="ko-KR" sz="1600"/>
              <a:t>, </a:t>
            </a:r>
            <a:r>
              <a:rPr lang="ko-KR" altLang="en-US" sz="1600"/>
              <a:t>아파트 단지 입구 등 세부적인 위치를 결정하는 요소를 모델에 넣지 </a:t>
            </a:r>
            <a:r>
              <a:rPr lang="ko-KR" altLang="en-US" sz="1600" smtClean="0"/>
              <a:t>못했습니다</a:t>
            </a:r>
            <a:r>
              <a:rPr lang="en-US" altLang="ko-KR" sz="1600" smtClean="0"/>
              <a:t>.</a:t>
            </a:r>
            <a:endParaRPr lang="en-US" altLang="ko-KR" sz="1600" smtClean="0"/>
          </a:p>
          <a:p>
            <a:pPr marL="285750" indent="-285750">
              <a:buFontTx/>
              <a:buChar char="-"/>
            </a:pPr>
            <a:endParaRPr lang="en-US" altLang="ko-KR" sz="1600" smtClean="0"/>
          </a:p>
        </p:txBody>
      </p:sp>
    </p:spTree>
    <p:extLst>
      <p:ext uri="{BB962C8B-B14F-4D97-AF65-F5344CB8AC3E}">
        <p14:creationId xmlns:p14="http://schemas.microsoft.com/office/powerpoint/2010/main" val="34622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고양시 공공자전거서비스 - 피프틴(FIFTEEN) -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0510" y="612007"/>
            <a:ext cx="1659298" cy="428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69966" y="262097"/>
            <a:ext cx="5706208" cy="972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>
                <a:solidFill>
                  <a:prstClr val="black">
                    <a:lumMod val="75000"/>
                    <a:lumOff val="25000"/>
                  </a:prstClr>
                </a:solidFill>
                <a:latin typeface="Bahnschrift SemiCondensed" panose="020B0502040204020203" pitchFamily="34" charset="0"/>
                <a:ea typeface="나눔스퀘어_ac Bold" panose="020B0600000101010101" pitchFamily="50" charset="-127"/>
              </a:rPr>
              <a:t>Reference</a:t>
            </a:r>
            <a:endParaRPr lang="ko-KR" altLang="en-US" sz="16600" kern="0">
              <a:solidFill>
                <a:prstClr val="black">
                  <a:lumMod val="75000"/>
                  <a:lumOff val="25000"/>
                </a:prstClr>
              </a:solidFill>
              <a:latin typeface="Bahnschrift SemiCondensed" panose="020B0502040204020203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966" y="1496381"/>
            <a:ext cx="105614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학술지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사경은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이수기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2018.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공공자전거 이용에 영향을 미치는 물리적 환경요인 분석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국토계획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장재민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이숭봉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이영인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이무영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2018.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 및 회원 특성이 공공자전거 통행에 미치는 영향분석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한국도로학회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도시화 지역 </a:t>
            </a:r>
            <a:r>
              <a:rPr lang="en-US" altLang="ko-KR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H3 </a:t>
            </a:r>
            <a:r>
              <a:rPr lang="ko-KR" altLang="en-US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그리드화 참고 사이트</a:t>
            </a:r>
            <a:endParaRPr lang="en-US" altLang="ko-KR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hlinkClick r:id="rId3"/>
              </a:rPr>
              <a:t>https://medium.com/better-programming/playing-with-ubers-hexagonal-hierarchical-spatial-index-h3-ed8d5cd7739d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및 사진 출처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hlinkClick r:id="rId4"/>
              </a:rPr>
              <a:t>http://www.goyang.go.kr/www/user/bbs/BD_selectBbsList.do?q_bbsCode=1054</a:t>
            </a:r>
            <a:r>
              <a:rPr lang="ko-KR" altLang="en-US" sz="1600" dirty="0"/>
              <a:t> </a:t>
            </a:r>
            <a:r>
              <a:rPr lang="en-US" altLang="ko-KR" sz="1600"/>
              <a:t>(</a:t>
            </a:r>
            <a:r>
              <a:rPr lang="ko-KR" altLang="en-US" sz="1600" smtClean="0"/>
              <a:t>고양시청</a:t>
            </a:r>
            <a:r>
              <a:rPr lang="en-US" altLang="ko-KR" sz="1600"/>
              <a:t> </a:t>
            </a:r>
            <a:r>
              <a:rPr lang="ko-KR" altLang="en-US" sz="1600" smtClean="0"/>
              <a:t>홈페이지</a:t>
            </a:r>
            <a:r>
              <a:rPr lang="en-US" altLang="ko-KR" sz="1600" smtClean="0"/>
              <a:t>)</a:t>
            </a:r>
            <a:endParaRPr lang="en-US" altLang="ko-KR" sz="1600" dirty="0"/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5"/>
              </a:rPr>
              <a:t>https://www.fifteenlife.com/main/index.jsp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피프틴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홈페이지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기사 출처</a:t>
            </a:r>
            <a:endParaRPr lang="en-US" altLang="ko-KR" dirty="0"/>
          </a:p>
          <a:p>
            <a:r>
              <a:rPr lang="ko-KR" altLang="en-US" sz="1600" dirty="0">
                <a:hlinkClick r:id="rId6"/>
              </a:rPr>
              <a:t>https://www.hankookilbo.com/News/Read/201905071027016045</a:t>
            </a:r>
            <a:r>
              <a:rPr lang="ko-KR" altLang="en-US" sz="1600" dirty="0"/>
              <a:t>  </a:t>
            </a:r>
          </a:p>
          <a:p>
            <a:pPr>
              <a:defRPr/>
            </a:pPr>
            <a:r>
              <a:rPr lang="ko-KR" altLang="en-US" sz="1600" dirty="0">
                <a:hlinkClick r:id="rId7"/>
              </a:rPr>
              <a:t>http://www.cnews.co.kr/?move_pc_screen=1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defRPr/>
            </a:pPr>
            <a:r>
              <a:rPr lang="en-US" altLang="ko-KR" sz="1600" dirty="0">
                <a:hlinkClick r:id="rId8"/>
              </a:rPr>
              <a:t>http://realty.chosun.com/site/data/html_dir/2019/05/10/2019051000813.html</a:t>
            </a:r>
            <a:r>
              <a:rPr lang="en-US" altLang="ko-KR" sz="1600" dirty="0"/>
              <a:t> </a:t>
            </a:r>
          </a:p>
          <a:p>
            <a:pPr>
              <a:defRPr/>
            </a:pPr>
            <a:r>
              <a:rPr lang="en-US" altLang="ko-KR" sz="1600" dirty="0">
                <a:hlinkClick r:id="rId9"/>
              </a:rPr>
              <a:t>http://www.conslove.co.kr/news/articleView.html?idxno=63542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r>
              <a:rPr lang="en-US" altLang="ko-KR" sz="1600" dirty="0">
                <a:hlinkClick r:id="rId10"/>
              </a:rPr>
              <a:t>https://www.yna.co.kr/view/AKR20190829126700060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5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고양시 공공자전거서비스 - 피프틴(FIFTEEN) -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418089" y="4206454"/>
            <a:ext cx="1039737" cy="446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2759656" y="2447626"/>
            <a:ext cx="667650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1훈떡볶이 R" panose="02020603020101020101" pitchFamily="18" charset="-127"/>
                <a:ea typeface="1훈떡볶이 R" panose="02020603020101020101" pitchFamily="18" charset="-127"/>
              </a:rPr>
              <a:t>Thanks for watching!</a:t>
            </a:r>
            <a:endParaRPr lang="ko-KR" altLang="en-US" sz="4000" b="1" kern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20641" y="3636920"/>
            <a:ext cx="2034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2020. 09. 11</a:t>
            </a:r>
          </a:p>
          <a:p>
            <a:pPr algn="ctr"/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YEONs</a:t>
            </a:r>
            <a:endParaRPr lang="ko-KR" altLang="en-US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89" y="1490988"/>
            <a:ext cx="9401175" cy="3762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770" y="1121656"/>
            <a:ext cx="533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1.1.5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 추세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en-US" altLang="ko-KR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</a:t>
            </a:r>
            <a:r>
              <a:rPr lang="en-US" altLang="ko-KR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시간대별 </a:t>
            </a:r>
            <a:r>
              <a:rPr lang="ko-KR" altLang="en-US" b="1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이용건수</a:t>
            </a:r>
            <a:endParaRPr lang="ko-KR" altLang="en-US" b="1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118" y="5253363"/>
            <a:ext cx="11441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대여시간대별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이용건수를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구하기 위해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대여시간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leas_hour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축으로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시간에 따른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대여건수를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축으로 하였고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대여요일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leas_wd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주중과 주말로 나누어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대여건수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현황을 살펴보았습니다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더욱 확실한 비교를 위해 주중은 총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대여건수를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나누었고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주말은 총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대여건수를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나누어 평균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대여건수를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비교하였습니다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주중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출퇴근 시간인 오전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시와 오후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전후로 이용이 두드러지게 나타나는 것을 확인할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경우엔 오후 시간대의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이용량이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많은데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주간에는 평일보다 더 많은 이용이 이루어지는 반면 야간에는 평일보다 이용이 더 적었습니다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76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22" y="1609194"/>
            <a:ext cx="9391650" cy="3771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770" y="1121656"/>
            <a:ext cx="59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1.1.6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 추세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en-US" altLang="ko-KR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</a:t>
            </a:r>
            <a:r>
              <a:rPr lang="en-US" altLang="ko-KR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1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요일별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1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이용건수</a:t>
            </a:r>
            <a:endParaRPr lang="ko-KR" altLang="en-US" b="1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884" y="5499300"/>
            <a:ext cx="10824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주중과 주말로 나누었다면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이번에는 개별 요일로 나누어 각 요일의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대여시간별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이용건수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현황을 살펴보았습니다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개별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요일별로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나누어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이용건수를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확인하면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주중과 주말의 이용이 확실하게 다른 양상을 보이는 것을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주중에는 오전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전후와 오후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전후로 빌린 횟수가 가장 높은 것으로 보아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출퇴근용으로 사용될 가능성이 높아 보이며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주말에는 오후 시간대에 전반적으로 많이 이용하는 것으로 나타나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여가용으로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사용될 가능성이 높아 보입니다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263770" y="149469"/>
            <a:ext cx="5706208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개요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</a:t>
            </a:r>
            <a:r>
              <a:rPr lang="ko-KR" altLang="en-US" kern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피프틴</a:t>
            </a:r>
            <a:r>
              <a:rPr lang="ko-KR" altLang="en-US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현황</a:t>
            </a:r>
            <a:endParaRPr lang="ko-KR" altLang="en-US" sz="13800" ker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32" y="1507551"/>
            <a:ext cx="4983014" cy="3815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770" y="1117525"/>
            <a:ext cx="59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1.1.7 </a:t>
            </a:r>
            <a:r>
              <a:rPr lang="ko-KR" altLang="en-US" b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이용 스테이션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4156" y="5344205"/>
            <a:ext cx="11164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주중과 주말에 이용한 자전거 스테이션이 주로 어떤 스테이션인지를 알아보기 위해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주중과 주말을 나누어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스테이션별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총 이용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대여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반납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횟수를 구하고 가장 많은 순서대로 정렬하였습니다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스테이션 이름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Station_NM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알기 위해 </a:t>
            </a:r>
            <a:r>
              <a:rPr lang="en-US" altLang="ko-KR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Station_ID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기준으로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‘02.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자전거스테이션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데이터에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merge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스테이션의 이름을 가져왔습니다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주중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이용에서는 지하철역 근처 스테이션에서의 이용이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이용에서는 공원 등과 같은 여가 공간에서의 이용이 뚜렷하게 나타나는 것으로 보아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1.1.6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6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니타난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주중과 주말의 확연한 이용 양상 차이의 이유를 확인할 수 있습니다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72" y="1507551"/>
            <a:ext cx="4973008" cy="38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3638</TotalTime>
  <Words>9718</Words>
  <Application>Microsoft Office PowerPoint</Application>
  <PresentationFormat>와이드스크린</PresentationFormat>
  <Paragraphs>865</Paragraphs>
  <Slides>69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2" baseType="lpstr">
      <vt:lpstr>Berlin Sans FB Demi</vt:lpstr>
      <vt:lpstr>나눔스퀘어_ac ExtraBold</vt:lpstr>
      <vt:lpstr>맑은 고딕</vt:lpstr>
      <vt:lpstr>08서울남산체 EB</vt:lpstr>
      <vt:lpstr>나눔스퀘어_ac Bold</vt:lpstr>
      <vt:lpstr>Arial Black</vt:lpstr>
      <vt:lpstr>Cambria Math</vt:lpstr>
      <vt:lpstr>08서울남산체 B</vt:lpstr>
      <vt:lpstr>Arial</vt:lpstr>
      <vt:lpstr>1훈떡볶이 R</vt:lpstr>
      <vt:lpstr>나눔스퀘어_ac</vt:lpstr>
      <vt:lpstr>Bahnschrift SemiCondensed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User</cp:lastModifiedBy>
  <cp:revision>242</cp:revision>
  <dcterms:created xsi:type="dcterms:W3CDTF">2020-05-19T03:44:03Z</dcterms:created>
  <dcterms:modified xsi:type="dcterms:W3CDTF">2020-09-11T07:02:51Z</dcterms:modified>
</cp:coreProperties>
</file>